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59" r:id="rId5"/>
    <p:sldId id="260" r:id="rId6"/>
    <p:sldId id="258" r:id="rId7"/>
    <p:sldId id="269" r:id="rId8"/>
    <p:sldId id="265" r:id="rId9"/>
    <p:sldId id="261" r:id="rId10"/>
    <p:sldId id="283" r:id="rId11"/>
    <p:sldId id="277" r:id="rId12"/>
    <p:sldId id="285" r:id="rId13"/>
    <p:sldId id="284" r:id="rId14"/>
    <p:sldId id="262" r:id="rId15"/>
    <p:sldId id="282" r:id="rId16"/>
    <p:sldId id="278" r:id="rId17"/>
    <p:sldId id="280" r:id="rId18"/>
    <p:sldId id="279" r:id="rId19"/>
    <p:sldId id="263" r:id="rId20"/>
    <p:sldId id="264" r:id="rId21"/>
    <p:sldId id="266" r:id="rId22"/>
    <p:sldId id="267" r:id="rId23"/>
    <p:sldId id="268" r:id="rId24"/>
    <p:sldId id="27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6ED4"/>
    <a:srgbClr val="552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8" autoAdjust="0"/>
    <p:restoredTop sz="94660"/>
  </p:normalViewPr>
  <p:slideViewPr>
    <p:cSldViewPr snapToGrid="0">
      <p:cViewPr>
        <p:scale>
          <a:sx n="66" d="100"/>
          <a:sy n="66" d="100"/>
        </p:scale>
        <p:origin x="38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3AFAF-A45A-AF9A-736F-EBA9548F9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063A02-B6CB-0D37-73B6-9EC87AC34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6B78EF-E0EF-7F05-3817-8ADDEF795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B49A-B7ED-4293-A660-42A818AA8BD1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9F6A3C-C2BD-8E4A-B579-8D8953DD3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AB2731-3BB4-6968-E8C5-9D1678E8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1FE0-E177-473F-88E4-D6AF363C7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235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C8F40-A3F2-F29A-43C6-2E76226B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0B0FF0-571B-8D05-DCAA-2BC0E43DB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9F3AB-9E64-B70F-DAC4-92736ED0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B49A-B7ED-4293-A660-42A818AA8BD1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F8383C-B5A5-E438-7B11-619BABC48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81700F-4D2D-DCC2-E18E-F7B46D0E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1FE0-E177-473F-88E4-D6AF363C7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653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305296C-397D-44C4-6F2E-4644B0562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BCABB1-8FDE-2381-D60D-4BCBFDF30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C8E107-CCB4-DFE7-2058-03D9E672E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B49A-B7ED-4293-A660-42A818AA8BD1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BCAA3E-5A25-8F27-281C-40A182406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00B4F6-EADB-327A-B510-B320B5D32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1FE0-E177-473F-88E4-D6AF363C7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306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CA8B8-9F44-B7B2-4D8C-64E1C666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04754E-CCC7-2C71-0781-479D56B5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8F4EFA-2C8D-F147-7686-39616C5FD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B49A-B7ED-4293-A660-42A818AA8BD1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81B8F0-A8C9-7BF9-EEA7-A1C0FD37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EE3409-6204-F010-91E7-0151E3A3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1FE0-E177-473F-88E4-D6AF363C7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86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EF020-938C-C435-B1D3-20FC70FA4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84B6BF-E92F-104D-2547-89889F1A1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57609B-C6C5-4C24-259D-DE3E5599F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B49A-B7ED-4293-A660-42A818AA8BD1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942E7F-9268-D1FD-0997-C4A14EDA8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9D3EB8-B4E6-793C-6189-1976E64D2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1FE0-E177-473F-88E4-D6AF363C7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40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6DE5A-4AA0-4052-F620-C5CCB911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9E64B8-9D96-EF86-E756-7280DC45D3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B7472F-E7C8-4C07-59BA-713423943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DB47BA-EDC4-5A8F-AEF6-0A2AB933F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B49A-B7ED-4293-A660-42A818AA8BD1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9D3448-6CBE-6A11-4588-A964876F1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8D56A9-D058-CC3B-142D-6835E34CC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1FE0-E177-473F-88E4-D6AF363C7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190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43829-C3C1-9E88-B80D-293FECF95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EABA09-12F4-9908-1201-5C3848365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C0BC0E-9849-92A9-68D7-C19697E60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E04747-28AE-58F9-5D50-8EC60718B2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90724E-70DD-FC4B-9CF6-3411A8240F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C3563E-D7C3-C6BA-EA59-6771EB18E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B49A-B7ED-4293-A660-42A818AA8BD1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C4C1DB-6831-90AA-B3B3-2924EC859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1B3C8A-1BA9-01DE-9C94-DC37105E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1FE0-E177-473F-88E4-D6AF363C7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382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44EC7-2902-FA94-5D2F-B4B4986DD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E609F3-437B-3E41-A4B7-873639D34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B49A-B7ED-4293-A660-42A818AA8BD1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AF7189-D8C6-9836-AA5A-4C1627870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373FE8-CA5A-B4BB-E57C-21E507E7E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1FE0-E177-473F-88E4-D6AF363C7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40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398AA2-C375-2AE2-4AAE-064D29ED9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B49A-B7ED-4293-A660-42A818AA8BD1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EEA81C-2860-EDE6-D923-F8C9A635F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682250-B557-44DB-82A7-21FBCAE3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1FE0-E177-473F-88E4-D6AF363C7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94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EDA77-3A36-F2F4-B3B2-A23026FB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46FE11-9776-4511-03AE-384813D95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94C1BB-87A3-2BA8-2BC1-9CCF91C62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3ACFB3-8A42-46A8-1740-B6DF72144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B49A-B7ED-4293-A660-42A818AA8BD1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EA63FD-1BE8-DE2E-6A98-5A5A438E9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E44EC1-5417-7514-11EC-4A4E8337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1FE0-E177-473F-88E4-D6AF363C7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2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6A4BE-2D97-00B7-59B7-8AE83B639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39B8875-7204-E551-46FB-223358687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FFF65C-5816-1C48-540C-22B371A82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AB850-00C1-B10A-D722-743DBF109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FB49A-B7ED-4293-A660-42A818AA8BD1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8BA527-CC05-9396-0E2B-0308DD91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D87A17-6F52-B475-BB20-60BAE316B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1FE0-E177-473F-88E4-D6AF363C7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78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0F922F1-01A0-FA9C-517F-39334CF39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533197-2ADD-934F-4303-E5E267B9C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1CB442-0875-73DF-6B95-27AE9A55D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FB49A-B7ED-4293-A660-42A818AA8BD1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EBFD1E-C0FA-8452-0A4B-1C25D9B86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30F950-5ED3-E20A-1EB5-E5182EB09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61FE0-E177-473F-88E4-D6AF363C7C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85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0A3BD-AE8D-FAC5-866C-7D4C32CAE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329" y="1717786"/>
            <a:ext cx="9144000" cy="1330381"/>
          </a:xfrm>
        </p:spPr>
        <p:txBody>
          <a:bodyPr>
            <a:normAutofit/>
          </a:bodyPr>
          <a:lstStyle/>
          <a:p>
            <a:r>
              <a:rPr lang="zh-CN" altLang="en-US" sz="8000" b="1" dirty="0">
                <a:solidFill>
                  <a:srgbClr val="7030A0"/>
                </a:solidFill>
              </a:rPr>
              <a:t>飞机大战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8CE0EC-7C55-9E1B-217F-A1CDCFEA3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570" y="3530863"/>
            <a:ext cx="2775473" cy="2831035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计科</a:t>
            </a:r>
            <a:r>
              <a:rPr lang="en-US" altLang="zh-CN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1905</a:t>
            </a:r>
            <a:r>
              <a:rPr lang="zh-CN" altLang="en-US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班三组：</a:t>
            </a:r>
            <a:endParaRPr lang="en-US" altLang="zh-CN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娄建鹏</a:t>
            </a:r>
            <a:endParaRPr lang="en-US" altLang="zh-CN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陈栩生</a:t>
            </a:r>
            <a:endParaRPr lang="en-US" altLang="zh-CN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宋晓涵</a:t>
            </a:r>
            <a:endParaRPr lang="en-US" altLang="zh-CN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雨雪龙</a:t>
            </a:r>
            <a:endParaRPr lang="en-US" altLang="zh-CN" dirty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王鑫</a:t>
            </a:r>
          </a:p>
        </p:txBody>
      </p:sp>
    </p:spTree>
    <p:extLst>
      <p:ext uri="{BB962C8B-B14F-4D97-AF65-F5344CB8AC3E}">
        <p14:creationId xmlns:p14="http://schemas.microsoft.com/office/powerpoint/2010/main" val="817577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3A674DF-E362-3404-5535-2119B5627373}"/>
              </a:ext>
            </a:extLst>
          </p:cNvPr>
          <p:cNvSpPr txBox="1"/>
          <p:nvPr/>
        </p:nvSpPr>
        <p:spPr>
          <a:xfrm>
            <a:off x="677732" y="580913"/>
            <a:ext cx="1095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项目展示：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B45941-1F30-9CF5-EDC7-AC84EB53E080}"/>
              </a:ext>
            </a:extLst>
          </p:cNvPr>
          <p:cNvSpPr txBox="1"/>
          <p:nvPr/>
        </p:nvSpPr>
        <p:spPr>
          <a:xfrm>
            <a:off x="4788529" y="131013"/>
            <a:ext cx="623943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Main</a:t>
            </a:r>
            <a:r>
              <a:rPr lang="zh-CN" altLang="en-US" dirty="0">
                <a:solidFill>
                  <a:srgbClr val="7030A0"/>
                </a:solidFill>
              </a:rPr>
              <a:t>主场景</a:t>
            </a:r>
            <a:r>
              <a:rPr lang="en-US" altLang="zh-CN" dirty="0">
                <a:solidFill>
                  <a:srgbClr val="7030A0"/>
                </a:solidFill>
              </a:rPr>
              <a:t>——</a:t>
            </a:r>
            <a:r>
              <a:rPr lang="zh-CN" altLang="en-US" dirty="0">
                <a:solidFill>
                  <a:srgbClr val="7030A0"/>
                </a:solidFill>
              </a:rPr>
              <a:t>主机的攻击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#</a:t>
            </a:r>
            <a:r>
              <a:rPr lang="zh-CN" altLang="en-US" dirty="0">
                <a:solidFill>
                  <a:srgbClr val="7030A0"/>
                </a:solidFill>
              </a:rPr>
              <a:t>代码展示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//</a:t>
            </a:r>
            <a:r>
              <a:rPr lang="zh-CN" altLang="en-US" dirty="0">
                <a:solidFill>
                  <a:srgbClr val="7030A0"/>
                </a:solidFill>
              </a:rPr>
              <a:t>左键攻击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if (</a:t>
            </a:r>
            <a:r>
              <a:rPr lang="en-US" altLang="zh-CN" dirty="0" err="1">
                <a:solidFill>
                  <a:srgbClr val="7030A0"/>
                </a:solidFill>
              </a:rPr>
              <a:t>Input.GetMouseButtonDown</a:t>
            </a:r>
            <a:r>
              <a:rPr lang="en-US" altLang="zh-CN" dirty="0">
                <a:solidFill>
                  <a:srgbClr val="7030A0"/>
                </a:solidFill>
              </a:rPr>
              <a:t>(0)) {//</a:t>
            </a:r>
            <a:r>
              <a:rPr lang="zh-CN" altLang="en-US" dirty="0">
                <a:solidFill>
                  <a:srgbClr val="7030A0"/>
                </a:solidFill>
              </a:rPr>
              <a:t>生成子弹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                </a:t>
            </a:r>
            <a:r>
              <a:rPr lang="en-US" altLang="zh-CN" dirty="0" err="1">
                <a:solidFill>
                  <a:srgbClr val="7030A0"/>
                </a:solidFill>
              </a:rPr>
              <a:t>GameObject</a:t>
            </a:r>
            <a:r>
              <a:rPr lang="en-US" altLang="zh-CN" dirty="0">
                <a:solidFill>
                  <a:srgbClr val="7030A0"/>
                </a:solidFill>
              </a:rPr>
              <a:t> obj = Instantiate(bullet, </a:t>
            </a:r>
            <a:r>
              <a:rPr lang="en-US" altLang="zh-CN" dirty="0" err="1">
                <a:solidFill>
                  <a:srgbClr val="7030A0"/>
                </a:solidFill>
              </a:rPr>
              <a:t>fire.position</a:t>
            </a:r>
            <a:r>
              <a:rPr lang="en-US" altLang="zh-CN" dirty="0">
                <a:solidFill>
                  <a:srgbClr val="7030A0"/>
                </a:solidFill>
              </a:rPr>
              <a:t>, </a:t>
            </a:r>
            <a:r>
              <a:rPr lang="en-US" altLang="zh-CN" dirty="0" err="1">
                <a:solidFill>
                  <a:srgbClr val="7030A0"/>
                </a:solidFill>
              </a:rPr>
              <a:t>transform.rotation</a:t>
            </a:r>
            <a:r>
              <a:rPr lang="en-US" altLang="zh-CN" dirty="0">
                <a:solidFill>
                  <a:srgbClr val="7030A0"/>
                </a:solidFill>
              </a:rPr>
              <a:t>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    </a:t>
            </a:r>
            <a:r>
              <a:rPr lang="en-US" altLang="zh-CN" dirty="0" err="1">
                <a:solidFill>
                  <a:srgbClr val="7030A0"/>
                </a:solidFill>
              </a:rPr>
              <a:t>obj.transform.SetParent</a:t>
            </a:r>
            <a:r>
              <a:rPr lang="en-US" altLang="zh-CN" dirty="0">
                <a:solidFill>
                  <a:srgbClr val="7030A0"/>
                </a:solidFill>
              </a:rPr>
              <a:t>(fire);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    </a:t>
            </a:r>
            <a:r>
              <a:rPr lang="en-US" altLang="zh-CN" dirty="0" err="1">
                <a:solidFill>
                  <a:srgbClr val="7030A0"/>
                </a:solidFill>
              </a:rPr>
              <a:t>weapomClip.Play</a:t>
            </a:r>
            <a:r>
              <a:rPr lang="en-US" altLang="zh-CN" dirty="0">
                <a:solidFill>
                  <a:srgbClr val="7030A0"/>
                </a:solidFill>
              </a:rPr>
              <a:t>();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    Destroy(obj, 3f);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}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//</a:t>
            </a:r>
            <a:r>
              <a:rPr lang="zh-CN" altLang="en-US" dirty="0">
                <a:solidFill>
                  <a:srgbClr val="7030A0"/>
                </a:solidFill>
              </a:rPr>
              <a:t>攻击后的效果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 private void OnCollisionEnter2D(Collision2D collision)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if (</a:t>
            </a:r>
            <a:r>
              <a:rPr lang="en-US" altLang="zh-CN" dirty="0" err="1">
                <a:solidFill>
                  <a:srgbClr val="7030A0"/>
                </a:solidFill>
              </a:rPr>
              <a:t>collision.gameObject.tag</a:t>
            </a:r>
            <a:r>
              <a:rPr lang="en-US" altLang="zh-CN" dirty="0">
                <a:solidFill>
                  <a:srgbClr val="7030A0"/>
                </a:solidFill>
              </a:rPr>
              <a:t> == "</a:t>
            </a:r>
            <a:r>
              <a:rPr lang="en-US" altLang="zh-CN" dirty="0" err="1">
                <a:solidFill>
                  <a:srgbClr val="7030A0"/>
                </a:solidFill>
              </a:rPr>
              <a:t>enemybullet</a:t>
            </a:r>
            <a:r>
              <a:rPr lang="en-US" altLang="zh-CN" dirty="0">
                <a:solidFill>
                  <a:srgbClr val="7030A0"/>
                </a:solidFill>
              </a:rPr>
              <a:t>")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</a:t>
            </a:r>
            <a:r>
              <a:rPr lang="en-US" altLang="zh-CN" dirty="0" err="1">
                <a:solidFill>
                  <a:srgbClr val="7030A0"/>
                </a:solidFill>
              </a:rPr>
              <a:t>GameSingleton.getInstance.score</a:t>
            </a:r>
            <a:r>
              <a:rPr lang="en-US" altLang="zh-CN" dirty="0">
                <a:solidFill>
                  <a:srgbClr val="7030A0"/>
                </a:solidFill>
              </a:rPr>
              <a:t> += 10;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Destroy(</a:t>
            </a:r>
            <a:r>
              <a:rPr lang="en-US" altLang="zh-CN" dirty="0" err="1">
                <a:solidFill>
                  <a:srgbClr val="7030A0"/>
                </a:solidFill>
              </a:rPr>
              <a:t>collision.gameObject</a:t>
            </a:r>
            <a:r>
              <a:rPr lang="en-US" altLang="zh-CN" dirty="0">
                <a:solidFill>
                  <a:srgbClr val="7030A0"/>
                </a:solidFill>
              </a:rPr>
              <a:t>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Destroy(</a:t>
            </a:r>
            <a:r>
              <a:rPr lang="en-US" altLang="zh-CN" dirty="0" err="1">
                <a:solidFill>
                  <a:srgbClr val="7030A0"/>
                </a:solidFill>
              </a:rPr>
              <a:t>gameObject</a:t>
            </a:r>
            <a:r>
              <a:rPr lang="en-US" altLang="zh-CN" dirty="0">
                <a:solidFill>
                  <a:srgbClr val="7030A0"/>
                </a:solidFill>
              </a:rPr>
              <a:t>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}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if (</a:t>
            </a:r>
            <a:r>
              <a:rPr lang="en-US" altLang="zh-CN" dirty="0" err="1">
                <a:solidFill>
                  <a:srgbClr val="7030A0"/>
                </a:solidFill>
              </a:rPr>
              <a:t>collision.gameObject.tag</a:t>
            </a:r>
            <a:r>
              <a:rPr lang="en-US" altLang="zh-CN" dirty="0">
                <a:solidFill>
                  <a:srgbClr val="7030A0"/>
                </a:solidFill>
              </a:rPr>
              <a:t> == "enemy") {    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	</a:t>
            </a:r>
            <a:r>
              <a:rPr lang="en-US" altLang="zh-CN" dirty="0" err="1">
                <a:solidFill>
                  <a:srgbClr val="7030A0"/>
                </a:solidFill>
              </a:rPr>
              <a:t>collision.gameObject.GetComponent</a:t>
            </a:r>
            <a:r>
              <a:rPr lang="en-US" altLang="zh-CN" dirty="0">
                <a:solidFill>
                  <a:srgbClr val="7030A0"/>
                </a:solidFill>
              </a:rPr>
              <a:t>&lt;</a:t>
            </a:r>
            <a:r>
              <a:rPr lang="en-US" altLang="zh-CN" dirty="0" err="1">
                <a:solidFill>
                  <a:srgbClr val="7030A0"/>
                </a:solidFill>
              </a:rPr>
              <a:t>Enemyhp</a:t>
            </a:r>
            <a:r>
              <a:rPr lang="en-US" altLang="zh-CN" dirty="0">
                <a:solidFill>
                  <a:srgbClr val="7030A0"/>
                </a:solidFill>
              </a:rPr>
              <a:t>&gt;().</a:t>
            </a:r>
            <a:r>
              <a:rPr lang="en-US" altLang="zh-CN" dirty="0" err="1">
                <a:solidFill>
                  <a:srgbClr val="7030A0"/>
                </a:solidFill>
              </a:rPr>
              <a:t>TakeDamage</a:t>
            </a:r>
            <a:r>
              <a:rPr lang="en-US" altLang="zh-CN" dirty="0">
                <a:solidFill>
                  <a:srgbClr val="7030A0"/>
                </a:solidFill>
              </a:rPr>
              <a:t>(10);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Destroy(</a:t>
            </a:r>
            <a:r>
              <a:rPr lang="en-US" altLang="zh-CN" dirty="0" err="1">
                <a:solidFill>
                  <a:srgbClr val="7030A0"/>
                </a:solidFill>
              </a:rPr>
              <a:t>gameObject</a:t>
            </a:r>
            <a:r>
              <a:rPr lang="en-US" altLang="zh-CN" dirty="0">
                <a:solidFill>
                  <a:srgbClr val="7030A0"/>
                </a:solidFill>
              </a:rPr>
              <a:t>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}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}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5531E6-3A6D-1869-0C7D-E945B3937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14" y="1489356"/>
            <a:ext cx="3631923" cy="48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26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90EA44C-C9E3-2C4C-8B53-8E19E531D8C2}"/>
              </a:ext>
            </a:extLst>
          </p:cNvPr>
          <p:cNvSpPr txBox="1"/>
          <p:nvPr/>
        </p:nvSpPr>
        <p:spPr>
          <a:xfrm>
            <a:off x="677732" y="559648"/>
            <a:ext cx="1095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项目展示：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7E84DE-5BBB-8B5F-2FD7-766F371841D8}"/>
              </a:ext>
            </a:extLst>
          </p:cNvPr>
          <p:cNvSpPr txBox="1"/>
          <p:nvPr/>
        </p:nvSpPr>
        <p:spPr>
          <a:xfrm>
            <a:off x="5165383" y="844061"/>
            <a:ext cx="623943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Main</a:t>
            </a:r>
            <a:r>
              <a:rPr lang="zh-CN" altLang="en-US" dirty="0">
                <a:solidFill>
                  <a:srgbClr val="7030A0"/>
                </a:solidFill>
              </a:rPr>
              <a:t>主场景</a:t>
            </a:r>
            <a:r>
              <a:rPr lang="en-US" altLang="zh-CN" dirty="0">
                <a:solidFill>
                  <a:srgbClr val="7030A0"/>
                </a:solidFill>
              </a:rPr>
              <a:t>——</a:t>
            </a:r>
            <a:r>
              <a:rPr lang="zh-CN" altLang="en-US" dirty="0">
                <a:solidFill>
                  <a:srgbClr val="7030A0"/>
                </a:solidFill>
              </a:rPr>
              <a:t>主机受攻击后的血量管理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#</a:t>
            </a:r>
            <a:r>
              <a:rPr lang="zh-CN" altLang="en-US" dirty="0">
                <a:solidFill>
                  <a:srgbClr val="7030A0"/>
                </a:solidFill>
              </a:rPr>
              <a:t>代码展示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//</a:t>
            </a:r>
            <a:r>
              <a:rPr lang="zh-CN" altLang="en-US" dirty="0">
                <a:solidFill>
                  <a:srgbClr val="7030A0"/>
                </a:solidFill>
              </a:rPr>
              <a:t>主机受病毒攻击后的血量管理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 public void </a:t>
            </a:r>
            <a:r>
              <a:rPr lang="en-US" altLang="zh-CN" dirty="0" err="1">
                <a:solidFill>
                  <a:srgbClr val="7030A0"/>
                </a:solidFill>
              </a:rPr>
              <a:t>TakeDamage</a:t>
            </a:r>
            <a:r>
              <a:rPr lang="en-US" altLang="zh-CN" dirty="0">
                <a:solidFill>
                  <a:srgbClr val="7030A0"/>
                </a:solidFill>
              </a:rPr>
              <a:t>(int </a:t>
            </a:r>
            <a:r>
              <a:rPr lang="en-US" altLang="zh-CN" dirty="0" err="1">
                <a:solidFill>
                  <a:srgbClr val="7030A0"/>
                </a:solidFill>
              </a:rPr>
              <a:t>val</a:t>
            </a:r>
            <a:r>
              <a:rPr lang="en-US" altLang="zh-CN" dirty="0">
                <a:solidFill>
                  <a:srgbClr val="7030A0"/>
                </a:solidFill>
              </a:rPr>
              <a:t>)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if (hp &lt;= 0) { Destroy(</a:t>
            </a:r>
            <a:r>
              <a:rPr lang="en-US" altLang="zh-CN" dirty="0" err="1">
                <a:solidFill>
                  <a:srgbClr val="7030A0"/>
                </a:solidFill>
              </a:rPr>
              <a:t>gameObject</a:t>
            </a:r>
            <a:r>
              <a:rPr lang="en-US" altLang="zh-CN" dirty="0">
                <a:solidFill>
                  <a:srgbClr val="7030A0"/>
                </a:solidFill>
              </a:rPr>
              <a:t>); }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hp -= </a:t>
            </a:r>
            <a:r>
              <a:rPr lang="en-US" altLang="zh-CN" dirty="0" err="1">
                <a:solidFill>
                  <a:srgbClr val="7030A0"/>
                </a:solidFill>
              </a:rPr>
              <a:t>val</a:t>
            </a:r>
            <a:r>
              <a:rPr lang="en-US" altLang="zh-CN" dirty="0">
                <a:solidFill>
                  <a:srgbClr val="7030A0"/>
                </a:solidFill>
              </a:rPr>
              <a:t>;//</a:t>
            </a:r>
            <a:r>
              <a:rPr lang="zh-CN" altLang="en-US" dirty="0">
                <a:solidFill>
                  <a:srgbClr val="7030A0"/>
                </a:solidFill>
              </a:rPr>
              <a:t>减血条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        </a:t>
            </a:r>
            <a:r>
              <a:rPr lang="en-US" altLang="zh-CN" dirty="0" err="1">
                <a:solidFill>
                  <a:srgbClr val="7030A0"/>
                </a:solidFill>
              </a:rPr>
              <a:t>playerImage.fillAmount</a:t>
            </a:r>
            <a:r>
              <a:rPr lang="en-US" altLang="zh-CN" dirty="0">
                <a:solidFill>
                  <a:srgbClr val="7030A0"/>
                </a:solidFill>
              </a:rPr>
              <a:t> = hp / </a:t>
            </a:r>
            <a:r>
              <a:rPr lang="en-US" altLang="zh-CN" dirty="0" err="1">
                <a:solidFill>
                  <a:srgbClr val="7030A0"/>
                </a:solidFill>
              </a:rPr>
              <a:t>totalhp</a:t>
            </a:r>
            <a:r>
              <a:rPr lang="en-US" altLang="zh-CN" dirty="0">
                <a:solidFill>
                  <a:srgbClr val="7030A0"/>
                </a:solidFill>
              </a:rPr>
              <a:t>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if (hp &lt;= 60) { </a:t>
            </a:r>
            <a:r>
              <a:rPr lang="en-US" altLang="zh-CN" dirty="0" err="1">
                <a:solidFill>
                  <a:srgbClr val="7030A0"/>
                </a:solidFill>
              </a:rPr>
              <a:t>playerImage.color</a:t>
            </a:r>
            <a:r>
              <a:rPr lang="en-US" altLang="zh-CN" dirty="0">
                <a:solidFill>
                  <a:srgbClr val="7030A0"/>
                </a:solidFill>
              </a:rPr>
              <a:t> = </a:t>
            </a:r>
            <a:r>
              <a:rPr lang="en-US" altLang="zh-CN" dirty="0" err="1">
                <a:solidFill>
                  <a:srgbClr val="7030A0"/>
                </a:solidFill>
              </a:rPr>
              <a:t>Color.yellow</a:t>
            </a:r>
            <a:r>
              <a:rPr lang="en-US" altLang="zh-CN" dirty="0">
                <a:solidFill>
                  <a:srgbClr val="7030A0"/>
                </a:solidFill>
              </a:rPr>
              <a:t>; }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if (hp &lt;= 20) { </a:t>
            </a:r>
            <a:r>
              <a:rPr lang="en-US" altLang="zh-CN" dirty="0" err="1">
                <a:solidFill>
                  <a:srgbClr val="7030A0"/>
                </a:solidFill>
              </a:rPr>
              <a:t>playerImage.color</a:t>
            </a:r>
            <a:r>
              <a:rPr lang="en-US" altLang="zh-CN" dirty="0">
                <a:solidFill>
                  <a:srgbClr val="7030A0"/>
                </a:solidFill>
              </a:rPr>
              <a:t> = </a:t>
            </a:r>
            <a:r>
              <a:rPr lang="en-US" altLang="zh-CN" dirty="0" err="1">
                <a:solidFill>
                  <a:srgbClr val="7030A0"/>
                </a:solidFill>
              </a:rPr>
              <a:t>Color.red</a:t>
            </a:r>
            <a:r>
              <a:rPr lang="en-US" altLang="zh-CN" dirty="0">
                <a:solidFill>
                  <a:srgbClr val="7030A0"/>
                </a:solidFill>
              </a:rPr>
              <a:t>; }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}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}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//</a:t>
            </a:r>
            <a:r>
              <a:rPr lang="zh-CN" altLang="en-US" dirty="0">
                <a:solidFill>
                  <a:srgbClr val="7030A0"/>
                </a:solidFill>
              </a:rPr>
              <a:t>子弹碰撞的伤害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private void OnCollisionEnter2D(Collision2D collision)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if (collision.gameObject.name == "Player")  {</a:t>
            </a:r>
          </a:p>
          <a:p>
            <a:r>
              <a:rPr lang="en-US" altLang="zh-CN" dirty="0" err="1">
                <a:solidFill>
                  <a:srgbClr val="7030A0"/>
                </a:solidFill>
              </a:rPr>
              <a:t>collision.gameObject.GetComponent</a:t>
            </a:r>
            <a:r>
              <a:rPr lang="en-US" altLang="zh-CN" dirty="0">
                <a:solidFill>
                  <a:srgbClr val="7030A0"/>
                </a:solidFill>
              </a:rPr>
              <a:t>&lt;</a:t>
            </a:r>
            <a:r>
              <a:rPr lang="en-US" altLang="zh-CN" dirty="0" err="1">
                <a:solidFill>
                  <a:srgbClr val="7030A0"/>
                </a:solidFill>
              </a:rPr>
              <a:t>PlayerMove</a:t>
            </a:r>
            <a:r>
              <a:rPr lang="en-US" altLang="zh-CN" dirty="0">
                <a:solidFill>
                  <a:srgbClr val="7030A0"/>
                </a:solidFill>
              </a:rPr>
              <a:t>&gt;().</a:t>
            </a:r>
            <a:r>
              <a:rPr lang="en-US" altLang="zh-CN" dirty="0" err="1">
                <a:solidFill>
                  <a:srgbClr val="7030A0"/>
                </a:solidFill>
              </a:rPr>
              <a:t>TakeDamage</a:t>
            </a:r>
            <a:r>
              <a:rPr lang="en-US" altLang="zh-CN" dirty="0">
                <a:solidFill>
                  <a:srgbClr val="7030A0"/>
                </a:solidFill>
              </a:rPr>
              <a:t>(10);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Destroy(</a:t>
            </a:r>
            <a:r>
              <a:rPr lang="en-US" altLang="zh-CN" dirty="0" err="1">
                <a:solidFill>
                  <a:srgbClr val="7030A0"/>
                </a:solidFill>
              </a:rPr>
              <a:t>gameObject</a:t>
            </a:r>
            <a:r>
              <a:rPr lang="en-US" altLang="zh-CN" dirty="0">
                <a:solidFill>
                  <a:srgbClr val="7030A0"/>
                </a:solidFill>
              </a:rPr>
              <a:t>); }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}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19C7AE-C813-9327-63BE-570961963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82" y="1489355"/>
            <a:ext cx="3565743" cy="480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79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90EA44C-C9E3-2C4C-8B53-8E19E531D8C2}"/>
              </a:ext>
            </a:extLst>
          </p:cNvPr>
          <p:cNvSpPr txBox="1"/>
          <p:nvPr/>
        </p:nvSpPr>
        <p:spPr>
          <a:xfrm>
            <a:off x="677732" y="559648"/>
            <a:ext cx="1095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项目展示：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7E84DE-5BBB-8B5F-2FD7-766F371841D8}"/>
              </a:ext>
            </a:extLst>
          </p:cNvPr>
          <p:cNvSpPr txBox="1"/>
          <p:nvPr/>
        </p:nvSpPr>
        <p:spPr>
          <a:xfrm>
            <a:off x="5165383" y="559648"/>
            <a:ext cx="623943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Main</a:t>
            </a:r>
            <a:r>
              <a:rPr lang="zh-CN" altLang="en-US" dirty="0">
                <a:solidFill>
                  <a:srgbClr val="7030A0"/>
                </a:solidFill>
              </a:rPr>
              <a:t>主场景</a:t>
            </a:r>
            <a:r>
              <a:rPr lang="en-US" altLang="zh-CN" dirty="0">
                <a:solidFill>
                  <a:srgbClr val="7030A0"/>
                </a:solidFill>
              </a:rPr>
              <a:t>——</a:t>
            </a:r>
            <a:r>
              <a:rPr lang="zh-CN" altLang="en-US" dirty="0">
                <a:solidFill>
                  <a:srgbClr val="7030A0"/>
                </a:solidFill>
              </a:rPr>
              <a:t>主机受攻击后的血量管理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#</a:t>
            </a:r>
            <a:r>
              <a:rPr lang="zh-CN" altLang="en-US" dirty="0">
                <a:solidFill>
                  <a:srgbClr val="7030A0"/>
                </a:solidFill>
              </a:rPr>
              <a:t>代码展示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//</a:t>
            </a:r>
            <a:r>
              <a:rPr lang="zh-CN" altLang="en-US" dirty="0">
                <a:solidFill>
                  <a:srgbClr val="7030A0"/>
                </a:solidFill>
              </a:rPr>
              <a:t>病毒和敌机过底线时减血，当前</a:t>
            </a:r>
            <a:r>
              <a:rPr lang="en-US" altLang="zh-CN" dirty="0">
                <a:solidFill>
                  <a:srgbClr val="7030A0"/>
                </a:solidFill>
              </a:rPr>
              <a:t>y</a:t>
            </a:r>
            <a:r>
              <a:rPr lang="zh-CN" altLang="en-US" dirty="0">
                <a:solidFill>
                  <a:srgbClr val="7030A0"/>
                </a:solidFill>
              </a:rPr>
              <a:t>为病毒纵坐标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if (</a:t>
            </a:r>
            <a:r>
              <a:rPr lang="en-US" altLang="zh-CN" dirty="0" err="1">
                <a:solidFill>
                  <a:srgbClr val="7030A0"/>
                </a:solidFill>
              </a:rPr>
              <a:t>point.y</a:t>
            </a:r>
            <a:r>
              <a:rPr lang="en-US" altLang="zh-CN" dirty="0">
                <a:solidFill>
                  <a:srgbClr val="7030A0"/>
                </a:solidFill>
              </a:rPr>
              <a:t> &lt;= 0)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if (player == null)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    Destroy(</a:t>
            </a:r>
            <a:r>
              <a:rPr lang="en-US" altLang="zh-CN" dirty="0" err="1">
                <a:solidFill>
                  <a:srgbClr val="7030A0"/>
                </a:solidFill>
              </a:rPr>
              <a:t>gameObject</a:t>
            </a:r>
            <a:r>
              <a:rPr lang="en-US" altLang="zh-CN" dirty="0">
                <a:solidFill>
                  <a:srgbClr val="7030A0"/>
                </a:solidFill>
              </a:rPr>
              <a:t>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    return;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}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else {</a:t>
            </a:r>
          </a:p>
          <a:p>
            <a:r>
              <a:rPr lang="en-US" altLang="zh-CN" dirty="0" err="1">
                <a:solidFill>
                  <a:srgbClr val="7030A0"/>
                </a:solidFill>
              </a:rPr>
              <a:t>player.GetComponent</a:t>
            </a:r>
            <a:r>
              <a:rPr lang="en-US" altLang="zh-CN" dirty="0">
                <a:solidFill>
                  <a:srgbClr val="7030A0"/>
                </a:solidFill>
              </a:rPr>
              <a:t>&lt;</a:t>
            </a:r>
            <a:r>
              <a:rPr lang="en-US" altLang="zh-CN" dirty="0" err="1">
                <a:solidFill>
                  <a:srgbClr val="7030A0"/>
                </a:solidFill>
              </a:rPr>
              <a:t>PlayerMove</a:t>
            </a:r>
            <a:r>
              <a:rPr lang="en-US" altLang="zh-CN" dirty="0">
                <a:solidFill>
                  <a:srgbClr val="7030A0"/>
                </a:solidFill>
              </a:rPr>
              <a:t>&gt;().</a:t>
            </a:r>
            <a:r>
              <a:rPr lang="en-US" altLang="zh-CN" dirty="0" err="1">
                <a:solidFill>
                  <a:srgbClr val="7030A0"/>
                </a:solidFill>
              </a:rPr>
              <a:t>TakeDamage</a:t>
            </a:r>
            <a:r>
              <a:rPr lang="en-US" altLang="zh-CN" dirty="0">
                <a:solidFill>
                  <a:srgbClr val="7030A0"/>
                </a:solidFill>
              </a:rPr>
              <a:t>(10);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Destroy(</a:t>
            </a:r>
            <a:r>
              <a:rPr lang="en-US" altLang="zh-CN" dirty="0" err="1">
                <a:solidFill>
                  <a:srgbClr val="7030A0"/>
                </a:solidFill>
              </a:rPr>
              <a:t>gameObject</a:t>
            </a:r>
            <a:r>
              <a:rPr lang="en-US" altLang="zh-CN" dirty="0">
                <a:solidFill>
                  <a:srgbClr val="7030A0"/>
                </a:solidFill>
              </a:rPr>
              <a:t>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}}</a:t>
            </a:r>
          </a:p>
          <a:p>
            <a:endParaRPr lang="en-US" altLang="zh-CN" dirty="0">
              <a:solidFill>
                <a:srgbClr val="7030A0"/>
              </a:solidFill>
            </a:endParaRPr>
          </a:p>
          <a:p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19C7AE-C813-9327-63BE-570961963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82" y="1489355"/>
            <a:ext cx="3565743" cy="480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76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90EA44C-C9E3-2C4C-8B53-8E19E531D8C2}"/>
              </a:ext>
            </a:extLst>
          </p:cNvPr>
          <p:cNvSpPr txBox="1"/>
          <p:nvPr/>
        </p:nvSpPr>
        <p:spPr>
          <a:xfrm>
            <a:off x="677732" y="559648"/>
            <a:ext cx="1095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项目展示：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7E84DE-5BBB-8B5F-2FD7-766F371841D8}"/>
              </a:ext>
            </a:extLst>
          </p:cNvPr>
          <p:cNvSpPr txBox="1"/>
          <p:nvPr/>
        </p:nvSpPr>
        <p:spPr>
          <a:xfrm>
            <a:off x="5076309" y="1820762"/>
            <a:ext cx="62394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Main</a:t>
            </a:r>
            <a:r>
              <a:rPr lang="zh-CN" altLang="en-US" dirty="0">
                <a:solidFill>
                  <a:srgbClr val="7030A0"/>
                </a:solidFill>
              </a:rPr>
              <a:t>主场景</a:t>
            </a:r>
            <a:r>
              <a:rPr lang="en-US" altLang="zh-CN" dirty="0">
                <a:solidFill>
                  <a:srgbClr val="7030A0"/>
                </a:solidFill>
              </a:rPr>
              <a:t>——</a:t>
            </a:r>
            <a:r>
              <a:rPr lang="zh-CN" altLang="en-US" dirty="0">
                <a:solidFill>
                  <a:srgbClr val="7030A0"/>
                </a:solidFill>
              </a:rPr>
              <a:t>主机的死亡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#</a:t>
            </a:r>
            <a:r>
              <a:rPr lang="zh-CN" altLang="en-US" dirty="0">
                <a:solidFill>
                  <a:srgbClr val="7030A0"/>
                </a:solidFill>
              </a:rPr>
              <a:t>代码展示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//</a:t>
            </a:r>
            <a:r>
              <a:rPr lang="zh-CN" altLang="en-US" dirty="0">
                <a:solidFill>
                  <a:srgbClr val="7030A0"/>
                </a:solidFill>
              </a:rPr>
              <a:t>死亡时的爆炸效果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//</a:t>
            </a:r>
            <a:r>
              <a:rPr lang="zh-CN" altLang="en-US" dirty="0">
                <a:solidFill>
                  <a:srgbClr val="7030A0"/>
                </a:solidFill>
              </a:rPr>
              <a:t>没血就爆炸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        </a:t>
            </a:r>
            <a:r>
              <a:rPr lang="en-US" altLang="zh-CN" dirty="0">
                <a:solidFill>
                  <a:srgbClr val="7030A0"/>
                </a:solidFill>
              </a:rPr>
              <a:t>if (hp &lt;= 0)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hp = 0;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</a:t>
            </a:r>
            <a:r>
              <a:rPr lang="en-US" altLang="zh-CN" dirty="0" err="1">
                <a:solidFill>
                  <a:srgbClr val="7030A0"/>
                </a:solidFill>
              </a:rPr>
              <a:t>playdie.Destry</a:t>
            </a:r>
            <a:r>
              <a:rPr lang="en-US" altLang="zh-CN" dirty="0">
                <a:solidFill>
                  <a:srgbClr val="7030A0"/>
                </a:solidFill>
              </a:rPr>
              <a:t>();//</a:t>
            </a:r>
            <a:r>
              <a:rPr lang="zh-CN" altLang="en-US" dirty="0">
                <a:solidFill>
                  <a:srgbClr val="7030A0"/>
                </a:solidFill>
              </a:rPr>
              <a:t>调用爆炸特效和音效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            Destroy(</a:t>
            </a:r>
            <a:r>
              <a:rPr lang="en-US" altLang="zh-CN" dirty="0" err="1">
                <a:solidFill>
                  <a:srgbClr val="7030A0"/>
                </a:solidFill>
              </a:rPr>
              <a:t>gameObject</a:t>
            </a:r>
            <a:r>
              <a:rPr lang="en-US" altLang="zh-CN" dirty="0">
                <a:solidFill>
                  <a:srgbClr val="7030A0"/>
                </a:solidFill>
              </a:rPr>
              <a:t>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</a:t>
            </a:r>
            <a:r>
              <a:rPr lang="en-US" altLang="zh-CN" dirty="0" err="1">
                <a:solidFill>
                  <a:srgbClr val="7030A0"/>
                </a:solidFill>
              </a:rPr>
              <a:t>Time.timeScale</a:t>
            </a:r>
            <a:r>
              <a:rPr lang="en-US" altLang="zh-CN" dirty="0">
                <a:solidFill>
                  <a:srgbClr val="7030A0"/>
                </a:solidFill>
              </a:rPr>
              <a:t> = 0;//</a:t>
            </a:r>
            <a:r>
              <a:rPr lang="zh-CN" altLang="en-US" dirty="0">
                <a:solidFill>
                  <a:srgbClr val="7030A0"/>
                </a:solidFill>
              </a:rPr>
              <a:t>游戏暂停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            </a:t>
            </a:r>
            <a:r>
              <a:rPr lang="en-US" altLang="zh-CN" dirty="0" err="1">
                <a:solidFill>
                  <a:srgbClr val="7030A0"/>
                </a:solidFill>
              </a:rPr>
              <a:t>gameover.gameObject.SetActive</a:t>
            </a:r>
            <a:r>
              <a:rPr lang="en-US" altLang="zh-CN" dirty="0">
                <a:solidFill>
                  <a:srgbClr val="7030A0"/>
                </a:solidFill>
              </a:rPr>
              <a:t>(true);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}</a:t>
            </a:r>
          </a:p>
          <a:p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19C7AE-C813-9327-63BE-570961963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82" y="1489355"/>
            <a:ext cx="3565743" cy="480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29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69121322-7717-ED85-DC7F-11C391E2B0F5}"/>
              </a:ext>
            </a:extLst>
          </p:cNvPr>
          <p:cNvSpPr txBox="1"/>
          <p:nvPr/>
        </p:nvSpPr>
        <p:spPr>
          <a:xfrm>
            <a:off x="677732" y="580913"/>
            <a:ext cx="1095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项目展示：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FC49E5-EC9E-3177-D727-3ED74442C655}"/>
              </a:ext>
            </a:extLst>
          </p:cNvPr>
          <p:cNvSpPr txBox="1"/>
          <p:nvPr/>
        </p:nvSpPr>
        <p:spPr>
          <a:xfrm>
            <a:off x="4894855" y="992453"/>
            <a:ext cx="623943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Main</a:t>
            </a:r>
            <a:r>
              <a:rPr lang="zh-CN" altLang="en-US" dirty="0">
                <a:solidFill>
                  <a:srgbClr val="7030A0"/>
                </a:solidFill>
              </a:rPr>
              <a:t>主场景</a:t>
            </a:r>
            <a:r>
              <a:rPr lang="en-US" altLang="zh-CN" dirty="0">
                <a:solidFill>
                  <a:srgbClr val="7030A0"/>
                </a:solidFill>
              </a:rPr>
              <a:t>——</a:t>
            </a:r>
            <a:r>
              <a:rPr lang="zh-CN" altLang="en-US" dirty="0">
                <a:solidFill>
                  <a:srgbClr val="7030A0"/>
                </a:solidFill>
              </a:rPr>
              <a:t>敌机的出现方式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#</a:t>
            </a:r>
            <a:r>
              <a:rPr lang="zh-CN" altLang="en-US" dirty="0">
                <a:solidFill>
                  <a:srgbClr val="7030A0"/>
                </a:solidFill>
              </a:rPr>
              <a:t>代码展示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//</a:t>
            </a:r>
            <a:r>
              <a:rPr lang="zh-CN" altLang="en-US" dirty="0">
                <a:solidFill>
                  <a:srgbClr val="7030A0"/>
                </a:solidFill>
              </a:rPr>
              <a:t>新增</a:t>
            </a:r>
            <a:r>
              <a:rPr lang="en-US" altLang="zh-CN" dirty="0">
                <a:solidFill>
                  <a:srgbClr val="7030A0"/>
                </a:solidFill>
              </a:rPr>
              <a:t>enemy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if (</a:t>
            </a:r>
            <a:r>
              <a:rPr lang="en-US" altLang="zh-CN" dirty="0" err="1">
                <a:solidFill>
                  <a:srgbClr val="7030A0"/>
                </a:solidFill>
              </a:rPr>
              <a:t>planelist.Count</a:t>
            </a:r>
            <a:r>
              <a:rPr lang="en-US" altLang="zh-CN" dirty="0">
                <a:solidFill>
                  <a:srgbClr val="7030A0"/>
                </a:solidFill>
              </a:rPr>
              <a:t> &gt;= </a:t>
            </a:r>
            <a:r>
              <a:rPr lang="en-US" altLang="zh-CN" dirty="0" err="1">
                <a:solidFill>
                  <a:srgbClr val="7030A0"/>
                </a:solidFill>
              </a:rPr>
              <a:t>maxCount</a:t>
            </a:r>
            <a:r>
              <a:rPr lang="en-US" altLang="zh-CN" dirty="0">
                <a:solidFill>
                  <a:srgbClr val="7030A0"/>
                </a:solidFill>
              </a:rPr>
              <a:t>)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return;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}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else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timer += </a:t>
            </a:r>
            <a:r>
              <a:rPr lang="en-US" altLang="zh-CN" dirty="0" err="1">
                <a:solidFill>
                  <a:srgbClr val="7030A0"/>
                </a:solidFill>
              </a:rPr>
              <a:t>Time.deltaTime</a:t>
            </a:r>
            <a:r>
              <a:rPr lang="en-US" altLang="zh-CN" dirty="0">
                <a:solidFill>
                  <a:srgbClr val="7030A0"/>
                </a:solidFill>
              </a:rPr>
              <a:t>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if (timer &gt;= 2f)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    timer = 0;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    </a:t>
            </a:r>
            <a:r>
              <a:rPr lang="en-US" altLang="zh-CN" dirty="0" err="1">
                <a:solidFill>
                  <a:srgbClr val="7030A0"/>
                </a:solidFill>
              </a:rPr>
              <a:t>GameObject</a:t>
            </a:r>
            <a:r>
              <a:rPr lang="en-US" altLang="zh-CN" dirty="0">
                <a:solidFill>
                  <a:srgbClr val="7030A0"/>
                </a:solidFill>
              </a:rPr>
              <a:t> </a:t>
            </a:r>
            <a:r>
              <a:rPr lang="en-US" altLang="zh-CN" dirty="0" err="1">
                <a:solidFill>
                  <a:srgbClr val="7030A0"/>
                </a:solidFill>
              </a:rPr>
              <a:t>enemyobj</a:t>
            </a:r>
            <a:r>
              <a:rPr lang="en-US" altLang="zh-CN" dirty="0">
                <a:solidFill>
                  <a:srgbClr val="7030A0"/>
                </a:solidFill>
              </a:rPr>
              <a:t> = Instantiate(enemy, new Vector3(</a:t>
            </a:r>
            <a:r>
              <a:rPr lang="en-US" altLang="zh-CN" dirty="0" err="1">
                <a:solidFill>
                  <a:srgbClr val="7030A0"/>
                </a:solidFill>
              </a:rPr>
              <a:t>Random.Range</a:t>
            </a:r>
            <a:r>
              <a:rPr lang="en-US" altLang="zh-CN" dirty="0">
                <a:solidFill>
                  <a:srgbClr val="7030A0"/>
                </a:solidFill>
              </a:rPr>
              <a:t>(50f, 550f), </a:t>
            </a:r>
            <a:r>
              <a:rPr lang="en-US" altLang="zh-CN" dirty="0" err="1">
                <a:solidFill>
                  <a:srgbClr val="7030A0"/>
                </a:solidFill>
              </a:rPr>
              <a:t>Random.Range</a:t>
            </a:r>
            <a:r>
              <a:rPr lang="en-US" altLang="zh-CN" dirty="0">
                <a:solidFill>
                  <a:srgbClr val="7030A0"/>
                </a:solidFill>
              </a:rPr>
              <a:t>(550f, 750f), 0), </a:t>
            </a:r>
            <a:r>
              <a:rPr lang="en-US" altLang="zh-CN" dirty="0" err="1">
                <a:solidFill>
                  <a:srgbClr val="7030A0"/>
                </a:solidFill>
              </a:rPr>
              <a:t>Quaternion.identity</a:t>
            </a:r>
            <a:r>
              <a:rPr lang="en-US" altLang="zh-CN" dirty="0">
                <a:solidFill>
                  <a:srgbClr val="7030A0"/>
                </a:solidFill>
              </a:rPr>
              <a:t>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    </a:t>
            </a:r>
            <a:r>
              <a:rPr lang="en-US" altLang="zh-CN" dirty="0" err="1">
                <a:solidFill>
                  <a:srgbClr val="7030A0"/>
                </a:solidFill>
              </a:rPr>
              <a:t>enemyobj.transform.SetParent</a:t>
            </a:r>
            <a:r>
              <a:rPr lang="en-US" altLang="zh-CN" dirty="0">
                <a:solidFill>
                  <a:srgbClr val="7030A0"/>
                </a:solidFill>
              </a:rPr>
              <a:t>(transform);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    </a:t>
            </a:r>
            <a:r>
              <a:rPr lang="en-US" altLang="zh-CN" dirty="0" err="1">
                <a:solidFill>
                  <a:srgbClr val="7030A0"/>
                </a:solidFill>
              </a:rPr>
              <a:t>planelist.Add</a:t>
            </a:r>
            <a:r>
              <a:rPr lang="en-US" altLang="zh-CN" dirty="0">
                <a:solidFill>
                  <a:srgbClr val="7030A0"/>
                </a:solidFill>
              </a:rPr>
              <a:t>(</a:t>
            </a:r>
            <a:r>
              <a:rPr lang="en-US" altLang="zh-CN" dirty="0" err="1">
                <a:solidFill>
                  <a:srgbClr val="7030A0"/>
                </a:solidFill>
              </a:rPr>
              <a:t>enemyobj</a:t>
            </a:r>
            <a:r>
              <a:rPr lang="en-US" altLang="zh-CN" dirty="0">
                <a:solidFill>
                  <a:srgbClr val="7030A0"/>
                </a:solidFill>
              </a:rPr>
              <a:t>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}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}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F4F940-5DBC-74EC-9FF6-E0FC85581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40" y="1489356"/>
            <a:ext cx="3590798" cy="478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2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69121322-7717-ED85-DC7F-11C391E2B0F5}"/>
              </a:ext>
            </a:extLst>
          </p:cNvPr>
          <p:cNvSpPr txBox="1"/>
          <p:nvPr/>
        </p:nvSpPr>
        <p:spPr>
          <a:xfrm>
            <a:off x="677732" y="580913"/>
            <a:ext cx="1095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项目展示：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FC49E5-EC9E-3177-D727-3ED74442C655}"/>
              </a:ext>
            </a:extLst>
          </p:cNvPr>
          <p:cNvSpPr txBox="1"/>
          <p:nvPr/>
        </p:nvSpPr>
        <p:spPr>
          <a:xfrm>
            <a:off x="4894855" y="992453"/>
            <a:ext cx="62394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Main</a:t>
            </a:r>
            <a:r>
              <a:rPr lang="zh-CN" altLang="en-US" dirty="0">
                <a:solidFill>
                  <a:srgbClr val="7030A0"/>
                </a:solidFill>
              </a:rPr>
              <a:t>主场景</a:t>
            </a:r>
            <a:r>
              <a:rPr lang="en-US" altLang="zh-CN" dirty="0">
                <a:solidFill>
                  <a:srgbClr val="7030A0"/>
                </a:solidFill>
              </a:rPr>
              <a:t>——</a:t>
            </a:r>
            <a:r>
              <a:rPr lang="zh-CN" altLang="en-US" dirty="0">
                <a:solidFill>
                  <a:srgbClr val="7030A0"/>
                </a:solidFill>
              </a:rPr>
              <a:t>敌机的攻击方式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#</a:t>
            </a:r>
            <a:r>
              <a:rPr lang="zh-CN" altLang="en-US" dirty="0">
                <a:solidFill>
                  <a:srgbClr val="7030A0"/>
                </a:solidFill>
              </a:rPr>
              <a:t>代码展示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//</a:t>
            </a:r>
            <a:r>
              <a:rPr lang="zh-CN" altLang="en-US" dirty="0">
                <a:solidFill>
                  <a:srgbClr val="7030A0"/>
                </a:solidFill>
              </a:rPr>
              <a:t>新增</a:t>
            </a:r>
            <a:r>
              <a:rPr lang="en-US" altLang="zh-CN" dirty="0">
                <a:solidFill>
                  <a:srgbClr val="7030A0"/>
                </a:solidFill>
              </a:rPr>
              <a:t>bullet</a:t>
            </a:r>
          </a:p>
          <a:p>
            <a:r>
              <a:rPr lang="en-US" altLang="zh-CN" dirty="0" err="1">
                <a:solidFill>
                  <a:srgbClr val="7030A0"/>
                </a:solidFill>
              </a:rPr>
              <a:t>InvokeRepeating</a:t>
            </a:r>
            <a:r>
              <a:rPr lang="en-US" altLang="zh-CN" dirty="0">
                <a:solidFill>
                  <a:srgbClr val="7030A0"/>
                </a:solidFill>
              </a:rPr>
              <a:t>("</a:t>
            </a:r>
            <a:r>
              <a:rPr lang="en-US" altLang="zh-CN" dirty="0" err="1">
                <a:solidFill>
                  <a:srgbClr val="7030A0"/>
                </a:solidFill>
              </a:rPr>
              <a:t>CreateBullet</a:t>
            </a:r>
            <a:r>
              <a:rPr lang="en-US" altLang="zh-CN" dirty="0">
                <a:solidFill>
                  <a:srgbClr val="7030A0"/>
                </a:solidFill>
              </a:rPr>
              <a:t>", 1, 1);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public void </a:t>
            </a:r>
            <a:r>
              <a:rPr lang="en-US" altLang="zh-CN" dirty="0" err="1">
                <a:solidFill>
                  <a:srgbClr val="7030A0"/>
                </a:solidFill>
              </a:rPr>
              <a:t>CreateBullet</a:t>
            </a:r>
            <a:r>
              <a:rPr lang="en-US" altLang="zh-CN" dirty="0">
                <a:solidFill>
                  <a:srgbClr val="7030A0"/>
                </a:solidFill>
              </a:rPr>
              <a:t>()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</a:t>
            </a:r>
            <a:r>
              <a:rPr lang="en-US" altLang="zh-CN" dirty="0" err="1">
                <a:solidFill>
                  <a:srgbClr val="7030A0"/>
                </a:solidFill>
              </a:rPr>
              <a:t>GameObject</a:t>
            </a:r>
            <a:r>
              <a:rPr lang="en-US" altLang="zh-CN" dirty="0">
                <a:solidFill>
                  <a:srgbClr val="7030A0"/>
                </a:solidFill>
              </a:rPr>
              <a:t> obj = Instantiate(bullet, </a:t>
            </a:r>
            <a:r>
              <a:rPr lang="en-US" altLang="zh-CN" dirty="0" err="1">
                <a:solidFill>
                  <a:srgbClr val="7030A0"/>
                </a:solidFill>
              </a:rPr>
              <a:t>firepoint.position</a:t>
            </a:r>
            <a:r>
              <a:rPr lang="en-US" altLang="zh-CN" dirty="0">
                <a:solidFill>
                  <a:srgbClr val="7030A0"/>
                </a:solidFill>
              </a:rPr>
              <a:t>, </a:t>
            </a:r>
            <a:r>
              <a:rPr lang="en-US" altLang="zh-CN" dirty="0" err="1">
                <a:solidFill>
                  <a:srgbClr val="7030A0"/>
                </a:solidFill>
              </a:rPr>
              <a:t>transform.rotation</a:t>
            </a:r>
            <a:r>
              <a:rPr lang="en-US" altLang="zh-CN" dirty="0">
                <a:solidFill>
                  <a:srgbClr val="7030A0"/>
                </a:solidFill>
              </a:rPr>
              <a:t>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//</a:t>
            </a:r>
            <a:r>
              <a:rPr lang="en-US" altLang="zh-CN" dirty="0" err="1">
                <a:solidFill>
                  <a:srgbClr val="7030A0"/>
                </a:solidFill>
              </a:rPr>
              <a:t>PlayClipAtPoint</a:t>
            </a:r>
            <a:r>
              <a:rPr lang="en-US" altLang="zh-CN" dirty="0">
                <a:solidFill>
                  <a:srgbClr val="7030A0"/>
                </a:solidFill>
              </a:rPr>
              <a:t>:</a:t>
            </a:r>
            <a:r>
              <a:rPr lang="zh-CN" altLang="en-US" dirty="0">
                <a:solidFill>
                  <a:srgbClr val="7030A0"/>
                </a:solidFill>
              </a:rPr>
              <a:t>播放音效的方法，不需要手动添加</a:t>
            </a:r>
            <a:r>
              <a:rPr lang="en-US" altLang="zh-CN" dirty="0" err="1">
                <a:solidFill>
                  <a:srgbClr val="7030A0"/>
                </a:solidFill>
              </a:rPr>
              <a:t>AudioSource</a:t>
            </a:r>
            <a:r>
              <a:rPr lang="zh-CN" altLang="en-US" dirty="0">
                <a:solidFill>
                  <a:srgbClr val="7030A0"/>
                </a:solidFill>
              </a:rPr>
              <a:t>组件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        </a:t>
            </a:r>
            <a:r>
              <a:rPr lang="en-US" altLang="zh-CN" dirty="0">
                <a:solidFill>
                  <a:srgbClr val="7030A0"/>
                </a:solidFill>
              </a:rPr>
              <a:t>//</a:t>
            </a:r>
            <a:r>
              <a:rPr lang="zh-CN" altLang="en-US" dirty="0">
                <a:solidFill>
                  <a:srgbClr val="7030A0"/>
                </a:solidFill>
              </a:rPr>
              <a:t>参数</a:t>
            </a:r>
            <a:r>
              <a:rPr lang="en-US" altLang="zh-CN" dirty="0">
                <a:solidFill>
                  <a:srgbClr val="7030A0"/>
                </a:solidFill>
              </a:rPr>
              <a:t>1</a:t>
            </a:r>
            <a:r>
              <a:rPr lang="zh-CN" altLang="en-US" dirty="0">
                <a:solidFill>
                  <a:srgbClr val="7030A0"/>
                </a:solidFill>
              </a:rPr>
              <a:t>：要播放的音效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        </a:t>
            </a:r>
            <a:r>
              <a:rPr lang="en-US" altLang="zh-CN" dirty="0">
                <a:solidFill>
                  <a:srgbClr val="7030A0"/>
                </a:solidFill>
              </a:rPr>
              <a:t>//</a:t>
            </a:r>
            <a:r>
              <a:rPr lang="zh-CN" altLang="en-US" dirty="0">
                <a:solidFill>
                  <a:srgbClr val="7030A0"/>
                </a:solidFill>
              </a:rPr>
              <a:t>参数</a:t>
            </a:r>
            <a:r>
              <a:rPr lang="en-US" altLang="zh-CN" dirty="0">
                <a:solidFill>
                  <a:srgbClr val="7030A0"/>
                </a:solidFill>
              </a:rPr>
              <a:t>2</a:t>
            </a:r>
            <a:r>
              <a:rPr lang="zh-CN" altLang="en-US" dirty="0">
                <a:solidFill>
                  <a:srgbClr val="7030A0"/>
                </a:solidFill>
              </a:rPr>
              <a:t>：播放音效的位置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        </a:t>
            </a:r>
            <a:r>
              <a:rPr lang="en-US" altLang="zh-CN" dirty="0" err="1">
                <a:solidFill>
                  <a:srgbClr val="7030A0"/>
                </a:solidFill>
              </a:rPr>
              <a:t>clip.Play</a:t>
            </a:r>
            <a:r>
              <a:rPr lang="en-US" altLang="zh-CN" dirty="0">
                <a:solidFill>
                  <a:srgbClr val="7030A0"/>
                </a:solidFill>
              </a:rPr>
              <a:t>();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</a:t>
            </a:r>
            <a:r>
              <a:rPr lang="en-US" altLang="zh-CN" dirty="0" err="1">
                <a:solidFill>
                  <a:srgbClr val="7030A0"/>
                </a:solidFill>
              </a:rPr>
              <a:t>obj.transform.SetParent</a:t>
            </a:r>
            <a:r>
              <a:rPr lang="en-US" altLang="zh-CN" dirty="0">
                <a:solidFill>
                  <a:srgbClr val="7030A0"/>
                </a:solidFill>
              </a:rPr>
              <a:t>(</a:t>
            </a:r>
            <a:r>
              <a:rPr lang="en-US" altLang="zh-CN" dirty="0" err="1">
                <a:solidFill>
                  <a:srgbClr val="7030A0"/>
                </a:solidFill>
              </a:rPr>
              <a:t>firepoint</a:t>
            </a:r>
            <a:r>
              <a:rPr lang="en-US" altLang="zh-CN" dirty="0">
                <a:solidFill>
                  <a:srgbClr val="7030A0"/>
                </a:solidFill>
              </a:rPr>
              <a:t>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}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病毒的伤害在主机那边有说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6C63E1-84E5-6108-A8BB-537F2CE4B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91" y="1489356"/>
            <a:ext cx="3552788" cy="48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30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AD1D343-C0AE-66BB-9276-EDF5D4C0624E}"/>
              </a:ext>
            </a:extLst>
          </p:cNvPr>
          <p:cNvSpPr txBox="1"/>
          <p:nvPr/>
        </p:nvSpPr>
        <p:spPr>
          <a:xfrm>
            <a:off x="677732" y="580913"/>
            <a:ext cx="1095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项目展示：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2D6570-4C98-7B0A-4E0D-89627C0B119C}"/>
              </a:ext>
            </a:extLst>
          </p:cNvPr>
          <p:cNvSpPr txBox="1"/>
          <p:nvPr/>
        </p:nvSpPr>
        <p:spPr>
          <a:xfrm>
            <a:off x="4894855" y="1305341"/>
            <a:ext cx="62394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Main</a:t>
            </a:r>
            <a:r>
              <a:rPr lang="zh-CN" altLang="en-US" dirty="0">
                <a:solidFill>
                  <a:srgbClr val="7030A0"/>
                </a:solidFill>
              </a:rPr>
              <a:t>主场景</a:t>
            </a:r>
            <a:r>
              <a:rPr lang="en-US" altLang="zh-CN" dirty="0">
                <a:solidFill>
                  <a:srgbClr val="7030A0"/>
                </a:solidFill>
              </a:rPr>
              <a:t>——</a:t>
            </a:r>
            <a:r>
              <a:rPr lang="zh-CN" altLang="en-US" dirty="0">
                <a:solidFill>
                  <a:srgbClr val="7030A0"/>
                </a:solidFill>
              </a:rPr>
              <a:t>敌机的移动方式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#</a:t>
            </a:r>
            <a:r>
              <a:rPr lang="zh-CN" altLang="en-US" dirty="0">
                <a:solidFill>
                  <a:srgbClr val="7030A0"/>
                </a:solidFill>
              </a:rPr>
              <a:t>代码展示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//</a:t>
            </a:r>
            <a:r>
              <a:rPr lang="zh-CN" altLang="en-US" dirty="0">
                <a:solidFill>
                  <a:srgbClr val="7030A0"/>
                </a:solidFill>
              </a:rPr>
              <a:t>敌机移动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 Vector2 point = </a:t>
            </a:r>
            <a:r>
              <a:rPr lang="en-US" altLang="zh-CN" dirty="0" err="1">
                <a:solidFill>
                  <a:srgbClr val="7030A0"/>
                </a:solidFill>
              </a:rPr>
              <a:t>transform.position</a:t>
            </a:r>
            <a:r>
              <a:rPr lang="en-US" altLang="zh-CN" dirty="0">
                <a:solidFill>
                  <a:srgbClr val="7030A0"/>
                </a:solidFill>
              </a:rPr>
              <a:t>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if (</a:t>
            </a:r>
            <a:r>
              <a:rPr lang="en-US" altLang="zh-CN" dirty="0" err="1">
                <a:solidFill>
                  <a:srgbClr val="7030A0"/>
                </a:solidFill>
              </a:rPr>
              <a:t>point.x</a:t>
            </a:r>
            <a:r>
              <a:rPr lang="en-US" altLang="zh-CN" dirty="0">
                <a:solidFill>
                  <a:srgbClr val="7030A0"/>
                </a:solidFill>
              </a:rPr>
              <a:t> &lt;= 0)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</a:t>
            </a:r>
            <a:r>
              <a:rPr lang="en-US" altLang="zh-CN" dirty="0" err="1">
                <a:solidFill>
                  <a:srgbClr val="7030A0"/>
                </a:solidFill>
              </a:rPr>
              <a:t>point.x</a:t>
            </a:r>
            <a:r>
              <a:rPr lang="en-US" altLang="zh-CN" dirty="0">
                <a:solidFill>
                  <a:srgbClr val="7030A0"/>
                </a:solidFill>
              </a:rPr>
              <a:t> = 600;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}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if (</a:t>
            </a:r>
            <a:r>
              <a:rPr lang="en-US" altLang="zh-CN" dirty="0" err="1">
                <a:solidFill>
                  <a:srgbClr val="7030A0"/>
                </a:solidFill>
              </a:rPr>
              <a:t>point.x</a:t>
            </a:r>
            <a:r>
              <a:rPr lang="en-US" altLang="zh-CN" dirty="0">
                <a:solidFill>
                  <a:srgbClr val="7030A0"/>
                </a:solidFill>
              </a:rPr>
              <a:t> &gt;= 600)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</a:t>
            </a:r>
            <a:r>
              <a:rPr lang="en-US" altLang="zh-CN" dirty="0" err="1">
                <a:solidFill>
                  <a:srgbClr val="7030A0"/>
                </a:solidFill>
              </a:rPr>
              <a:t>point.x</a:t>
            </a:r>
            <a:r>
              <a:rPr lang="en-US" altLang="zh-CN" dirty="0">
                <a:solidFill>
                  <a:srgbClr val="7030A0"/>
                </a:solidFill>
              </a:rPr>
              <a:t> = 0;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}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</a:t>
            </a:r>
            <a:r>
              <a:rPr lang="en-US" altLang="zh-CN" dirty="0" err="1">
                <a:solidFill>
                  <a:srgbClr val="7030A0"/>
                </a:solidFill>
              </a:rPr>
              <a:t>point.y</a:t>
            </a:r>
            <a:r>
              <a:rPr lang="en-US" altLang="zh-CN" dirty="0">
                <a:solidFill>
                  <a:srgbClr val="7030A0"/>
                </a:solidFill>
              </a:rPr>
              <a:t> -= </a:t>
            </a:r>
            <a:r>
              <a:rPr lang="en-US" altLang="zh-CN" dirty="0" err="1">
                <a:solidFill>
                  <a:srgbClr val="7030A0"/>
                </a:solidFill>
              </a:rPr>
              <a:t>Time.deltaTime</a:t>
            </a:r>
            <a:r>
              <a:rPr lang="en-US" altLang="zh-CN" dirty="0">
                <a:solidFill>
                  <a:srgbClr val="7030A0"/>
                </a:solidFill>
              </a:rPr>
              <a:t> * speed;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</a:t>
            </a:r>
            <a:r>
              <a:rPr lang="en-US" altLang="zh-CN" dirty="0" err="1">
                <a:solidFill>
                  <a:srgbClr val="7030A0"/>
                </a:solidFill>
              </a:rPr>
              <a:t>transform.position</a:t>
            </a:r>
            <a:r>
              <a:rPr lang="en-US" altLang="zh-CN" dirty="0">
                <a:solidFill>
                  <a:srgbClr val="7030A0"/>
                </a:solidFill>
              </a:rPr>
              <a:t> = point;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53ADEB-DC93-7A0A-E60E-2AB3AC8C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44" y="1505424"/>
            <a:ext cx="3616955" cy="477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03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8B3F676-3D5E-3CF9-8619-8E20133BA2F5}"/>
              </a:ext>
            </a:extLst>
          </p:cNvPr>
          <p:cNvSpPr txBox="1"/>
          <p:nvPr/>
        </p:nvSpPr>
        <p:spPr>
          <a:xfrm>
            <a:off x="677732" y="580913"/>
            <a:ext cx="1095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项目展示：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0332CB-19F5-30A4-BC1A-F38DAC8AF003}"/>
              </a:ext>
            </a:extLst>
          </p:cNvPr>
          <p:cNvSpPr txBox="1"/>
          <p:nvPr/>
        </p:nvSpPr>
        <p:spPr>
          <a:xfrm>
            <a:off x="4905487" y="1489356"/>
            <a:ext cx="62394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Main</a:t>
            </a:r>
            <a:r>
              <a:rPr lang="zh-CN" altLang="en-US" dirty="0">
                <a:solidFill>
                  <a:srgbClr val="7030A0"/>
                </a:solidFill>
              </a:rPr>
              <a:t>主场景</a:t>
            </a:r>
            <a:r>
              <a:rPr lang="en-US" altLang="zh-CN" dirty="0">
                <a:solidFill>
                  <a:srgbClr val="7030A0"/>
                </a:solidFill>
              </a:rPr>
              <a:t>——</a:t>
            </a:r>
            <a:r>
              <a:rPr lang="zh-CN" altLang="en-US" dirty="0">
                <a:solidFill>
                  <a:srgbClr val="7030A0"/>
                </a:solidFill>
              </a:rPr>
              <a:t>敌机的血条管理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#</a:t>
            </a:r>
            <a:r>
              <a:rPr lang="zh-CN" altLang="en-US" dirty="0">
                <a:solidFill>
                  <a:srgbClr val="7030A0"/>
                </a:solidFill>
              </a:rPr>
              <a:t>代码展示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 public void </a:t>
            </a:r>
            <a:r>
              <a:rPr lang="en-US" altLang="zh-CN" dirty="0" err="1">
                <a:solidFill>
                  <a:srgbClr val="7030A0"/>
                </a:solidFill>
              </a:rPr>
              <a:t>TakeDamage</a:t>
            </a:r>
            <a:r>
              <a:rPr lang="en-US" altLang="zh-CN" dirty="0">
                <a:solidFill>
                  <a:srgbClr val="7030A0"/>
                </a:solidFill>
              </a:rPr>
              <a:t>(float value)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</a:t>
            </a:r>
            <a:r>
              <a:rPr lang="en-US" altLang="zh-CN" dirty="0" err="1">
                <a:solidFill>
                  <a:srgbClr val="7030A0"/>
                </a:solidFill>
              </a:rPr>
              <a:t>this.hp</a:t>
            </a:r>
            <a:r>
              <a:rPr lang="en-US" altLang="zh-CN" dirty="0">
                <a:solidFill>
                  <a:srgbClr val="7030A0"/>
                </a:solidFill>
              </a:rPr>
              <a:t> -= value;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</a:t>
            </a:r>
            <a:r>
              <a:rPr lang="en-US" altLang="zh-CN" dirty="0" err="1">
                <a:solidFill>
                  <a:srgbClr val="7030A0"/>
                </a:solidFill>
              </a:rPr>
              <a:t>hpImage.fillAmount</a:t>
            </a:r>
            <a:r>
              <a:rPr lang="en-US" altLang="zh-CN" dirty="0">
                <a:solidFill>
                  <a:srgbClr val="7030A0"/>
                </a:solidFill>
              </a:rPr>
              <a:t> = hp / </a:t>
            </a:r>
            <a:r>
              <a:rPr lang="en-US" altLang="zh-CN" dirty="0" err="1">
                <a:solidFill>
                  <a:srgbClr val="7030A0"/>
                </a:solidFill>
              </a:rPr>
              <a:t>totalhp</a:t>
            </a:r>
            <a:r>
              <a:rPr lang="en-US" altLang="zh-CN" dirty="0">
                <a:solidFill>
                  <a:srgbClr val="7030A0"/>
                </a:solidFill>
              </a:rPr>
              <a:t>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if (hp &lt;= 60)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</a:t>
            </a:r>
            <a:r>
              <a:rPr lang="en-US" altLang="zh-CN" dirty="0" err="1">
                <a:solidFill>
                  <a:srgbClr val="7030A0"/>
                </a:solidFill>
              </a:rPr>
              <a:t>hpImage.color</a:t>
            </a:r>
            <a:r>
              <a:rPr lang="en-US" altLang="zh-CN" dirty="0">
                <a:solidFill>
                  <a:srgbClr val="7030A0"/>
                </a:solidFill>
              </a:rPr>
              <a:t> = </a:t>
            </a:r>
            <a:r>
              <a:rPr lang="en-US" altLang="zh-CN" dirty="0" err="1">
                <a:solidFill>
                  <a:srgbClr val="7030A0"/>
                </a:solidFill>
              </a:rPr>
              <a:t>Color.yellow</a:t>
            </a:r>
            <a:r>
              <a:rPr lang="en-US" altLang="zh-CN" dirty="0">
                <a:solidFill>
                  <a:srgbClr val="7030A0"/>
                </a:solidFill>
              </a:rPr>
              <a:t>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}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if (hp &lt;= 20)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</a:t>
            </a:r>
            <a:r>
              <a:rPr lang="en-US" altLang="zh-CN" dirty="0" err="1">
                <a:solidFill>
                  <a:srgbClr val="7030A0"/>
                </a:solidFill>
              </a:rPr>
              <a:t>hpImage.color</a:t>
            </a:r>
            <a:r>
              <a:rPr lang="en-US" altLang="zh-CN" dirty="0">
                <a:solidFill>
                  <a:srgbClr val="7030A0"/>
                </a:solidFill>
              </a:rPr>
              <a:t> = </a:t>
            </a:r>
            <a:r>
              <a:rPr lang="en-US" altLang="zh-CN" dirty="0" err="1">
                <a:solidFill>
                  <a:srgbClr val="7030A0"/>
                </a:solidFill>
              </a:rPr>
              <a:t>Color.red</a:t>
            </a:r>
            <a:r>
              <a:rPr lang="en-US" altLang="zh-CN" dirty="0">
                <a:solidFill>
                  <a:srgbClr val="7030A0"/>
                </a:solidFill>
              </a:rPr>
              <a:t>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}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}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D51C2D-B52D-9F4F-9AB0-F964A9C1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75" y="1486093"/>
            <a:ext cx="3616955" cy="4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55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82FC1D2-12E6-C92A-56DB-614B4AC0D778}"/>
              </a:ext>
            </a:extLst>
          </p:cNvPr>
          <p:cNvSpPr txBox="1"/>
          <p:nvPr/>
        </p:nvSpPr>
        <p:spPr>
          <a:xfrm>
            <a:off x="677732" y="580913"/>
            <a:ext cx="1095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项目展示：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713D30-E5AF-91A7-77EA-EAF6920379D1}"/>
              </a:ext>
            </a:extLst>
          </p:cNvPr>
          <p:cNvSpPr txBox="1"/>
          <p:nvPr/>
        </p:nvSpPr>
        <p:spPr>
          <a:xfrm>
            <a:off x="5011813" y="420159"/>
            <a:ext cx="62394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Main</a:t>
            </a:r>
            <a:r>
              <a:rPr lang="zh-CN" altLang="en-US" dirty="0">
                <a:solidFill>
                  <a:srgbClr val="7030A0"/>
                </a:solidFill>
              </a:rPr>
              <a:t>主场景</a:t>
            </a:r>
            <a:r>
              <a:rPr lang="en-US" altLang="zh-CN" dirty="0">
                <a:solidFill>
                  <a:srgbClr val="7030A0"/>
                </a:solidFill>
              </a:rPr>
              <a:t>——</a:t>
            </a:r>
            <a:r>
              <a:rPr lang="zh-CN" altLang="en-US" dirty="0">
                <a:solidFill>
                  <a:srgbClr val="7030A0"/>
                </a:solidFill>
              </a:rPr>
              <a:t>敌机的死亡方式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#</a:t>
            </a:r>
            <a:r>
              <a:rPr lang="zh-CN" altLang="en-US" dirty="0">
                <a:solidFill>
                  <a:srgbClr val="7030A0"/>
                </a:solidFill>
              </a:rPr>
              <a:t>代码展示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//</a:t>
            </a:r>
            <a:r>
              <a:rPr lang="zh-CN" altLang="en-US" dirty="0">
                <a:solidFill>
                  <a:srgbClr val="7030A0"/>
                </a:solidFill>
              </a:rPr>
              <a:t>死亡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 if (hp &lt;= 0)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hp = 0;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</a:t>
            </a:r>
            <a:r>
              <a:rPr lang="en-US" altLang="zh-CN" dirty="0" err="1">
                <a:solidFill>
                  <a:srgbClr val="7030A0"/>
                </a:solidFill>
              </a:rPr>
              <a:t>GameSingleton.getInstance.score</a:t>
            </a:r>
            <a:r>
              <a:rPr lang="en-US" altLang="zh-CN" dirty="0">
                <a:solidFill>
                  <a:srgbClr val="7030A0"/>
                </a:solidFill>
              </a:rPr>
              <a:t> += 100;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</a:t>
            </a:r>
            <a:r>
              <a:rPr lang="en-US" altLang="zh-CN" dirty="0" err="1">
                <a:solidFill>
                  <a:srgbClr val="7030A0"/>
                </a:solidFill>
              </a:rPr>
              <a:t>create.RemoveEnemy</a:t>
            </a:r>
            <a:r>
              <a:rPr lang="en-US" altLang="zh-CN" dirty="0">
                <a:solidFill>
                  <a:srgbClr val="7030A0"/>
                </a:solidFill>
              </a:rPr>
              <a:t>(</a:t>
            </a:r>
            <a:r>
              <a:rPr lang="en-US" altLang="zh-CN" dirty="0" err="1">
                <a:solidFill>
                  <a:srgbClr val="7030A0"/>
                </a:solidFill>
              </a:rPr>
              <a:t>gameObject</a:t>
            </a:r>
            <a:r>
              <a:rPr lang="en-US" altLang="zh-CN" dirty="0">
                <a:solidFill>
                  <a:srgbClr val="7030A0"/>
                </a:solidFill>
              </a:rPr>
              <a:t>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Destroy(</a:t>
            </a:r>
            <a:r>
              <a:rPr lang="en-US" altLang="zh-CN" dirty="0" err="1">
                <a:solidFill>
                  <a:srgbClr val="7030A0"/>
                </a:solidFill>
              </a:rPr>
              <a:t>gameObject</a:t>
            </a:r>
            <a:r>
              <a:rPr lang="en-US" altLang="zh-CN" dirty="0">
                <a:solidFill>
                  <a:srgbClr val="7030A0"/>
                </a:solidFill>
              </a:rPr>
              <a:t>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}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//</a:t>
            </a:r>
            <a:r>
              <a:rPr lang="zh-CN" altLang="en-US" dirty="0">
                <a:solidFill>
                  <a:srgbClr val="7030A0"/>
                </a:solidFill>
              </a:rPr>
              <a:t>移除</a:t>
            </a:r>
            <a:r>
              <a:rPr lang="en-US" altLang="zh-CN" dirty="0">
                <a:solidFill>
                  <a:srgbClr val="7030A0"/>
                </a:solidFill>
              </a:rPr>
              <a:t>enemy</a:t>
            </a:r>
            <a:r>
              <a:rPr lang="zh-CN" altLang="en-US" dirty="0">
                <a:solidFill>
                  <a:srgbClr val="7030A0"/>
                </a:solidFill>
              </a:rPr>
              <a:t>的方法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 public void </a:t>
            </a:r>
            <a:r>
              <a:rPr lang="en-US" altLang="zh-CN" dirty="0" err="1">
                <a:solidFill>
                  <a:srgbClr val="7030A0"/>
                </a:solidFill>
              </a:rPr>
              <a:t>RemoveEnemy</a:t>
            </a:r>
            <a:r>
              <a:rPr lang="en-US" altLang="zh-CN" dirty="0">
                <a:solidFill>
                  <a:srgbClr val="7030A0"/>
                </a:solidFill>
              </a:rPr>
              <a:t>(</a:t>
            </a:r>
            <a:r>
              <a:rPr lang="en-US" altLang="zh-CN" dirty="0" err="1">
                <a:solidFill>
                  <a:srgbClr val="7030A0"/>
                </a:solidFill>
              </a:rPr>
              <a:t>GameObject</a:t>
            </a:r>
            <a:r>
              <a:rPr lang="en-US" altLang="zh-CN" dirty="0">
                <a:solidFill>
                  <a:srgbClr val="7030A0"/>
                </a:solidFill>
              </a:rPr>
              <a:t> obj)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</a:t>
            </a:r>
            <a:r>
              <a:rPr lang="en-US" altLang="zh-CN" dirty="0" err="1">
                <a:solidFill>
                  <a:srgbClr val="7030A0"/>
                </a:solidFill>
              </a:rPr>
              <a:t>clip.Play</a:t>
            </a:r>
            <a:r>
              <a:rPr lang="en-US" altLang="zh-CN" dirty="0">
                <a:solidFill>
                  <a:srgbClr val="7030A0"/>
                </a:solidFill>
              </a:rPr>
              <a:t>();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</a:t>
            </a:r>
            <a:r>
              <a:rPr lang="en-US" altLang="zh-CN" dirty="0" err="1">
                <a:solidFill>
                  <a:srgbClr val="7030A0"/>
                </a:solidFill>
              </a:rPr>
              <a:t>GameObject</a:t>
            </a:r>
            <a:r>
              <a:rPr lang="en-US" altLang="zh-CN" dirty="0">
                <a:solidFill>
                  <a:srgbClr val="7030A0"/>
                </a:solidFill>
              </a:rPr>
              <a:t> </a:t>
            </a:r>
            <a:r>
              <a:rPr lang="en-US" altLang="zh-CN" dirty="0" err="1">
                <a:solidFill>
                  <a:srgbClr val="7030A0"/>
                </a:solidFill>
              </a:rPr>
              <a:t>explo</a:t>
            </a:r>
            <a:r>
              <a:rPr lang="en-US" altLang="zh-CN" dirty="0">
                <a:solidFill>
                  <a:srgbClr val="7030A0"/>
                </a:solidFill>
              </a:rPr>
              <a:t> = Instantiate(explosion, </a:t>
            </a:r>
            <a:r>
              <a:rPr lang="en-US" altLang="zh-CN" dirty="0" err="1">
                <a:solidFill>
                  <a:srgbClr val="7030A0"/>
                </a:solidFill>
              </a:rPr>
              <a:t>transform.position</a:t>
            </a:r>
            <a:r>
              <a:rPr lang="en-US" altLang="zh-CN" dirty="0">
                <a:solidFill>
                  <a:srgbClr val="7030A0"/>
                </a:solidFill>
              </a:rPr>
              <a:t>, </a:t>
            </a:r>
            <a:r>
              <a:rPr lang="en-US" altLang="zh-CN" dirty="0" err="1">
                <a:solidFill>
                  <a:srgbClr val="7030A0"/>
                </a:solidFill>
              </a:rPr>
              <a:t>Quaternion.identity</a:t>
            </a:r>
            <a:r>
              <a:rPr lang="en-US" altLang="zh-CN" dirty="0">
                <a:solidFill>
                  <a:srgbClr val="7030A0"/>
                </a:solidFill>
              </a:rPr>
              <a:t>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</a:t>
            </a:r>
            <a:r>
              <a:rPr lang="en-US" altLang="zh-CN" dirty="0" err="1">
                <a:solidFill>
                  <a:srgbClr val="7030A0"/>
                </a:solidFill>
              </a:rPr>
              <a:t>explo.transform.SetParent</a:t>
            </a:r>
            <a:r>
              <a:rPr lang="en-US" altLang="zh-CN" dirty="0">
                <a:solidFill>
                  <a:srgbClr val="7030A0"/>
                </a:solidFill>
              </a:rPr>
              <a:t>(bang);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Destroy(</a:t>
            </a:r>
            <a:r>
              <a:rPr lang="en-US" altLang="zh-CN" dirty="0" err="1">
                <a:solidFill>
                  <a:srgbClr val="7030A0"/>
                </a:solidFill>
              </a:rPr>
              <a:t>explo</a:t>
            </a:r>
            <a:r>
              <a:rPr lang="en-US" altLang="zh-CN" dirty="0">
                <a:solidFill>
                  <a:srgbClr val="7030A0"/>
                </a:solidFill>
              </a:rPr>
              <a:t>, 1f);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</a:t>
            </a:r>
            <a:r>
              <a:rPr lang="en-US" altLang="zh-CN" dirty="0" err="1">
                <a:solidFill>
                  <a:srgbClr val="7030A0"/>
                </a:solidFill>
              </a:rPr>
              <a:t>planelist.Remove</a:t>
            </a:r>
            <a:r>
              <a:rPr lang="en-US" altLang="zh-CN" dirty="0">
                <a:solidFill>
                  <a:srgbClr val="7030A0"/>
                </a:solidFill>
              </a:rPr>
              <a:t>(obj);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}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5086AA-F45C-A1DF-1AE4-16FE646B3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56" y="1489356"/>
            <a:ext cx="3489151" cy="48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2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F199013-080D-5353-FEC9-3AF89B8A1D74}"/>
              </a:ext>
            </a:extLst>
          </p:cNvPr>
          <p:cNvSpPr txBox="1"/>
          <p:nvPr/>
        </p:nvSpPr>
        <p:spPr>
          <a:xfrm>
            <a:off x="677732" y="580913"/>
            <a:ext cx="1095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项目展示：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242C228-3BFE-2A07-8FD4-236567F0BFC7}"/>
              </a:ext>
            </a:extLst>
          </p:cNvPr>
          <p:cNvSpPr txBox="1"/>
          <p:nvPr/>
        </p:nvSpPr>
        <p:spPr>
          <a:xfrm>
            <a:off x="4841692" y="921775"/>
            <a:ext cx="62394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Main</a:t>
            </a:r>
            <a:r>
              <a:rPr lang="zh-CN" altLang="en-US" dirty="0">
                <a:solidFill>
                  <a:srgbClr val="7030A0"/>
                </a:solidFill>
              </a:rPr>
              <a:t>主场景</a:t>
            </a:r>
            <a:r>
              <a:rPr lang="en-US" altLang="zh-CN" dirty="0">
                <a:solidFill>
                  <a:srgbClr val="7030A0"/>
                </a:solidFill>
              </a:rPr>
              <a:t>——</a:t>
            </a:r>
            <a:r>
              <a:rPr lang="zh-CN" altLang="en-US" dirty="0">
                <a:solidFill>
                  <a:srgbClr val="7030A0"/>
                </a:solidFill>
              </a:rPr>
              <a:t>敌机的攻击效果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#</a:t>
            </a:r>
            <a:r>
              <a:rPr lang="zh-CN" altLang="en-US" dirty="0">
                <a:solidFill>
                  <a:srgbClr val="7030A0"/>
                </a:solidFill>
              </a:rPr>
              <a:t>代码展示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//bullet</a:t>
            </a:r>
            <a:r>
              <a:rPr lang="zh-CN" altLang="en-US" dirty="0">
                <a:solidFill>
                  <a:srgbClr val="7030A0"/>
                </a:solidFill>
              </a:rPr>
              <a:t>的移动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        </a:t>
            </a:r>
            <a:r>
              <a:rPr lang="en-US" altLang="zh-CN" dirty="0" err="1">
                <a:solidFill>
                  <a:srgbClr val="7030A0"/>
                </a:solidFill>
              </a:rPr>
              <a:t>rigi.velocity</a:t>
            </a:r>
            <a:r>
              <a:rPr lang="en-US" altLang="zh-CN" dirty="0">
                <a:solidFill>
                  <a:srgbClr val="7030A0"/>
                </a:solidFill>
              </a:rPr>
              <a:t> = </a:t>
            </a:r>
            <a:r>
              <a:rPr lang="en-US" altLang="zh-CN" dirty="0" err="1">
                <a:solidFill>
                  <a:srgbClr val="7030A0"/>
                </a:solidFill>
              </a:rPr>
              <a:t>transform.up</a:t>
            </a:r>
            <a:r>
              <a:rPr lang="en-US" altLang="zh-CN" dirty="0">
                <a:solidFill>
                  <a:srgbClr val="7030A0"/>
                </a:solidFill>
              </a:rPr>
              <a:t> * -50f;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Vector2 point = </a:t>
            </a:r>
            <a:r>
              <a:rPr lang="en-US" altLang="zh-CN" dirty="0" err="1">
                <a:solidFill>
                  <a:srgbClr val="7030A0"/>
                </a:solidFill>
              </a:rPr>
              <a:t>transform.position</a:t>
            </a:r>
            <a:r>
              <a:rPr lang="en-US" altLang="zh-CN" dirty="0">
                <a:solidFill>
                  <a:srgbClr val="7030A0"/>
                </a:solidFill>
              </a:rPr>
              <a:t>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if (</a:t>
            </a:r>
            <a:r>
              <a:rPr lang="en-US" altLang="zh-CN" dirty="0" err="1">
                <a:solidFill>
                  <a:srgbClr val="7030A0"/>
                </a:solidFill>
              </a:rPr>
              <a:t>point.y</a:t>
            </a:r>
            <a:r>
              <a:rPr lang="en-US" altLang="zh-CN" dirty="0">
                <a:solidFill>
                  <a:srgbClr val="7030A0"/>
                </a:solidFill>
              </a:rPr>
              <a:t> &lt;= 0)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</a:t>
            </a:r>
            <a:r>
              <a:rPr lang="en-US" altLang="zh-CN" dirty="0" err="1">
                <a:solidFill>
                  <a:srgbClr val="7030A0"/>
                </a:solidFill>
              </a:rPr>
              <a:t>player.GetComponent</a:t>
            </a:r>
            <a:r>
              <a:rPr lang="en-US" altLang="zh-CN" dirty="0">
                <a:solidFill>
                  <a:srgbClr val="7030A0"/>
                </a:solidFill>
              </a:rPr>
              <a:t>&lt;</a:t>
            </a:r>
            <a:r>
              <a:rPr lang="en-US" altLang="zh-CN" dirty="0" err="1">
                <a:solidFill>
                  <a:srgbClr val="7030A0"/>
                </a:solidFill>
              </a:rPr>
              <a:t>PlayerMove</a:t>
            </a:r>
            <a:r>
              <a:rPr lang="en-US" altLang="zh-CN" dirty="0">
                <a:solidFill>
                  <a:srgbClr val="7030A0"/>
                </a:solidFill>
              </a:rPr>
              <a:t>&gt;().</a:t>
            </a:r>
            <a:r>
              <a:rPr lang="en-US" altLang="zh-CN" dirty="0" err="1">
                <a:solidFill>
                  <a:srgbClr val="7030A0"/>
                </a:solidFill>
              </a:rPr>
              <a:t>TakeDamage</a:t>
            </a:r>
            <a:r>
              <a:rPr lang="en-US" altLang="zh-CN" dirty="0">
                <a:solidFill>
                  <a:srgbClr val="7030A0"/>
                </a:solidFill>
              </a:rPr>
              <a:t>(10);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Destroy(</a:t>
            </a:r>
            <a:r>
              <a:rPr lang="en-US" altLang="zh-CN" dirty="0" err="1">
                <a:solidFill>
                  <a:srgbClr val="7030A0"/>
                </a:solidFill>
              </a:rPr>
              <a:t>gameObject</a:t>
            </a:r>
            <a:r>
              <a:rPr lang="en-US" altLang="zh-CN" dirty="0">
                <a:solidFill>
                  <a:srgbClr val="7030A0"/>
                </a:solidFill>
              </a:rPr>
              <a:t>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}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//bullet</a:t>
            </a:r>
            <a:r>
              <a:rPr lang="zh-CN" altLang="en-US" dirty="0">
                <a:solidFill>
                  <a:srgbClr val="7030A0"/>
                </a:solidFill>
              </a:rPr>
              <a:t>打击到主机的效果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if (collision.gameObject.name == "Player")  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{           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	</a:t>
            </a:r>
            <a:r>
              <a:rPr lang="en-US" altLang="zh-CN" dirty="0" err="1">
                <a:solidFill>
                  <a:srgbClr val="7030A0"/>
                </a:solidFill>
              </a:rPr>
              <a:t>collision.gameObject.GetComponent</a:t>
            </a:r>
            <a:r>
              <a:rPr lang="en-US" altLang="zh-CN" dirty="0">
                <a:solidFill>
                  <a:srgbClr val="7030A0"/>
                </a:solidFill>
              </a:rPr>
              <a:t>&lt;</a:t>
            </a:r>
            <a:r>
              <a:rPr lang="en-US" altLang="zh-CN" dirty="0" err="1">
                <a:solidFill>
                  <a:srgbClr val="7030A0"/>
                </a:solidFill>
              </a:rPr>
              <a:t>PlayerMove</a:t>
            </a:r>
            <a:r>
              <a:rPr lang="en-US" altLang="zh-CN" dirty="0">
                <a:solidFill>
                  <a:srgbClr val="7030A0"/>
                </a:solidFill>
              </a:rPr>
              <a:t>&gt;().</a:t>
            </a:r>
            <a:r>
              <a:rPr lang="en-US" altLang="zh-CN" dirty="0" err="1">
                <a:solidFill>
                  <a:srgbClr val="7030A0"/>
                </a:solidFill>
              </a:rPr>
              <a:t>TakeDamage</a:t>
            </a:r>
            <a:r>
              <a:rPr lang="en-US" altLang="zh-CN" dirty="0">
                <a:solidFill>
                  <a:srgbClr val="7030A0"/>
                </a:solidFill>
              </a:rPr>
              <a:t>(10);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Destroy(</a:t>
            </a:r>
            <a:r>
              <a:rPr lang="en-US" altLang="zh-CN" dirty="0" err="1">
                <a:solidFill>
                  <a:srgbClr val="7030A0"/>
                </a:solidFill>
              </a:rPr>
              <a:t>gameObject</a:t>
            </a:r>
            <a:r>
              <a:rPr lang="en-US" altLang="zh-CN" dirty="0">
                <a:solidFill>
                  <a:srgbClr val="7030A0"/>
                </a:solidFill>
              </a:rPr>
              <a:t>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}</a:t>
            </a:r>
          </a:p>
          <a:p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DA1E62-F2B9-7278-AC23-8930C20DF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48" y="1492173"/>
            <a:ext cx="3601904" cy="480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62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AB8CE0EC-7C55-9E1B-217F-A1CDCFEA3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567" y="329609"/>
            <a:ext cx="11387470" cy="6198782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b="1" i="0" dirty="0">
                <a:solidFill>
                  <a:srgbClr val="552579"/>
                </a:solidFill>
                <a:effectLst/>
                <a:latin typeface="PingFang SC"/>
              </a:rPr>
              <a:t>游戏介绍</a:t>
            </a:r>
          </a:p>
          <a:p>
            <a:pPr algn="l"/>
            <a:r>
              <a:rPr lang="zh-CN" altLang="en-US" b="0" i="0" dirty="0">
                <a:solidFill>
                  <a:srgbClr val="552579"/>
                </a:solidFill>
                <a:effectLst/>
                <a:latin typeface="-apple-system"/>
              </a:rPr>
              <a:t>  游戏背景是在火星的上空，主角和敌人是不同的太空飞行器，敌人迎面向主角飞来，主角通过射击消灭敌人和敌人发射的病毒来获得分数。如果主角战败，则游戏结束。</a:t>
            </a:r>
          </a:p>
          <a:p>
            <a:pPr algn="l"/>
            <a:r>
              <a:rPr lang="zh-CN" altLang="en-US" b="1" i="0" dirty="0">
                <a:solidFill>
                  <a:srgbClr val="552579"/>
                </a:solidFill>
                <a:effectLst/>
                <a:latin typeface="PingFang SC"/>
              </a:rPr>
              <a:t>游戏</a:t>
            </a:r>
            <a:r>
              <a:rPr lang="en-US" altLang="zh-CN" b="1" i="0" dirty="0">
                <a:solidFill>
                  <a:srgbClr val="552579"/>
                </a:solidFill>
                <a:effectLst/>
                <a:latin typeface="PingFang SC"/>
              </a:rPr>
              <a:t>UI</a:t>
            </a:r>
          </a:p>
          <a:p>
            <a:pPr algn="l"/>
            <a:r>
              <a:rPr lang="zh-CN" altLang="en-US" b="0" i="0" dirty="0">
                <a:solidFill>
                  <a:srgbClr val="552579"/>
                </a:solidFill>
                <a:effectLst/>
                <a:latin typeface="-apple-system"/>
              </a:rPr>
              <a:t>  屏幕上显示主角生命值以及得分。如果游戏结束，屏幕上显示“游戏结束“，同时显示“重新开始”、”退出游戏”、“返回主界面”按钮。</a:t>
            </a:r>
          </a:p>
          <a:p>
            <a:pPr algn="l"/>
            <a:r>
              <a:rPr lang="zh-CN" altLang="en-US" b="1" i="0" dirty="0">
                <a:solidFill>
                  <a:srgbClr val="552579"/>
                </a:solidFill>
                <a:effectLst/>
                <a:latin typeface="PingFang SC"/>
              </a:rPr>
              <a:t>主角</a:t>
            </a:r>
          </a:p>
          <a:p>
            <a:pPr algn="l"/>
            <a:r>
              <a:rPr lang="zh-CN" altLang="en-US" b="0" i="0" dirty="0">
                <a:solidFill>
                  <a:srgbClr val="552579"/>
                </a:solidFill>
                <a:effectLst/>
                <a:latin typeface="-apple-system"/>
              </a:rPr>
              <a:t>  主角有</a:t>
            </a:r>
            <a:r>
              <a:rPr lang="en-US" altLang="zh-CN" b="0" i="0" dirty="0">
                <a:solidFill>
                  <a:srgbClr val="552579"/>
                </a:solidFill>
                <a:effectLst/>
                <a:latin typeface="-apple-system"/>
              </a:rPr>
              <a:t>100</a:t>
            </a:r>
            <a:r>
              <a:rPr lang="zh-CN" altLang="en-US" b="0" i="0" dirty="0">
                <a:solidFill>
                  <a:srgbClr val="552579"/>
                </a:solidFill>
                <a:effectLst/>
                <a:latin typeface="-apple-system"/>
              </a:rPr>
              <a:t>生命值，被敌方病毒命中或病毒或飞机过底线，性命减</a:t>
            </a:r>
            <a:r>
              <a:rPr lang="en-US" altLang="zh-CN" b="0" i="0" dirty="0">
                <a:solidFill>
                  <a:srgbClr val="552579"/>
                </a:solidFill>
                <a:effectLst/>
                <a:latin typeface="-apple-system"/>
              </a:rPr>
              <a:t>10</a:t>
            </a:r>
            <a:r>
              <a:rPr lang="zh-CN" altLang="en-US" b="0" i="0" dirty="0">
                <a:solidFill>
                  <a:srgbClr val="552579"/>
                </a:solidFill>
                <a:effectLst/>
                <a:latin typeface="-apple-system"/>
              </a:rPr>
              <a:t>，当性命值为</a:t>
            </a:r>
            <a:r>
              <a:rPr lang="en-US" altLang="zh-CN" b="0" i="0" dirty="0">
                <a:solidFill>
                  <a:srgbClr val="552579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552579"/>
                </a:solidFill>
                <a:effectLst/>
                <a:latin typeface="-apple-system"/>
              </a:rPr>
              <a:t>时，游戏结束。</a:t>
            </a:r>
          </a:p>
          <a:p>
            <a:pPr algn="l"/>
            <a:r>
              <a:rPr lang="zh-CN" altLang="en-US" b="1" i="0" dirty="0">
                <a:solidFill>
                  <a:srgbClr val="552579"/>
                </a:solidFill>
                <a:effectLst/>
                <a:latin typeface="PingFang SC"/>
              </a:rPr>
              <a:t>操作</a:t>
            </a:r>
          </a:p>
          <a:p>
            <a:pPr algn="l"/>
            <a:r>
              <a:rPr lang="zh-CN" altLang="en-US" b="0" i="0" dirty="0">
                <a:solidFill>
                  <a:srgbClr val="552579"/>
                </a:solidFill>
                <a:effectLst/>
                <a:latin typeface="-apple-system"/>
              </a:rPr>
              <a:t>  游戏在</a:t>
            </a:r>
            <a:r>
              <a:rPr lang="en-US" altLang="zh-CN" b="0" i="0" dirty="0">
                <a:solidFill>
                  <a:srgbClr val="552579"/>
                </a:solidFill>
                <a:effectLst/>
                <a:latin typeface="-apple-system"/>
              </a:rPr>
              <a:t>pc</a:t>
            </a:r>
            <a:r>
              <a:rPr lang="zh-CN" altLang="en-US" b="0" i="0" dirty="0">
                <a:solidFill>
                  <a:srgbClr val="552579"/>
                </a:solidFill>
                <a:effectLst/>
                <a:latin typeface="-apple-system"/>
              </a:rPr>
              <a:t>上进行开发，键盘上的</a:t>
            </a:r>
            <a:r>
              <a:rPr lang="en-US" altLang="zh-CN" b="0" i="0" dirty="0">
                <a:solidFill>
                  <a:srgbClr val="552579"/>
                </a:solidFill>
                <a:effectLst/>
                <a:latin typeface="-apple-system"/>
              </a:rPr>
              <a:t>WASD</a:t>
            </a:r>
            <a:r>
              <a:rPr lang="zh-CN" altLang="en-US" b="0" i="0" dirty="0">
                <a:solidFill>
                  <a:srgbClr val="552579"/>
                </a:solidFill>
                <a:effectLst/>
                <a:latin typeface="-apple-system"/>
              </a:rPr>
              <a:t>控制角色在相应位置上移动。鼠标左键控制发射子弹。</a:t>
            </a:r>
          </a:p>
          <a:p>
            <a:pPr algn="l"/>
            <a:r>
              <a:rPr lang="zh-CN" altLang="en-US" b="1" i="0" dirty="0">
                <a:solidFill>
                  <a:srgbClr val="552579"/>
                </a:solidFill>
                <a:effectLst/>
                <a:latin typeface="PingFang SC"/>
              </a:rPr>
              <a:t>敌人</a:t>
            </a:r>
          </a:p>
          <a:p>
            <a:pPr algn="l"/>
            <a:r>
              <a:rPr lang="zh-CN" altLang="en-US" b="0" i="0" dirty="0">
                <a:solidFill>
                  <a:srgbClr val="552579"/>
                </a:solidFill>
                <a:effectLst/>
                <a:latin typeface="-apple-system"/>
              </a:rPr>
              <a:t>  敌人有</a:t>
            </a:r>
            <a:r>
              <a:rPr lang="en-US" altLang="zh-CN" b="0" i="0" dirty="0">
                <a:solidFill>
                  <a:srgbClr val="552579"/>
                </a:solidFill>
                <a:effectLst/>
                <a:latin typeface="-apple-system"/>
              </a:rPr>
              <a:t>100</a:t>
            </a:r>
            <a:r>
              <a:rPr lang="zh-CN" altLang="en-US" b="0" i="0" dirty="0">
                <a:solidFill>
                  <a:srgbClr val="552579"/>
                </a:solidFill>
                <a:effectLst/>
                <a:latin typeface="-apple-system"/>
              </a:rPr>
              <a:t>生命值，暂时只有一种：普通敌人，装甲较弱，以释放病毒攻击主角或进攻底线；</a:t>
            </a:r>
          </a:p>
          <a:p>
            <a:pPr algn="l"/>
            <a:endParaRPr lang="zh-CN" altLang="en-US" dirty="0">
              <a:solidFill>
                <a:srgbClr val="5525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556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6603200-8AD3-1E1E-FDA2-EC3261CE7F52}"/>
              </a:ext>
            </a:extLst>
          </p:cNvPr>
          <p:cNvSpPr txBox="1"/>
          <p:nvPr/>
        </p:nvSpPr>
        <p:spPr>
          <a:xfrm>
            <a:off x="677732" y="580913"/>
            <a:ext cx="1095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项目展示：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8F3475-2F15-8F50-FE28-C1320B5099A2}"/>
              </a:ext>
            </a:extLst>
          </p:cNvPr>
          <p:cNvSpPr txBox="1"/>
          <p:nvPr/>
        </p:nvSpPr>
        <p:spPr>
          <a:xfrm>
            <a:off x="4845197" y="921775"/>
            <a:ext cx="623943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Main</a:t>
            </a:r>
            <a:r>
              <a:rPr lang="zh-CN" altLang="en-US" dirty="0">
                <a:solidFill>
                  <a:srgbClr val="7030A0"/>
                </a:solidFill>
              </a:rPr>
              <a:t>主场景</a:t>
            </a:r>
            <a:r>
              <a:rPr lang="en-US" altLang="zh-CN" dirty="0">
                <a:solidFill>
                  <a:srgbClr val="7030A0"/>
                </a:solidFill>
              </a:rPr>
              <a:t>——</a:t>
            </a:r>
            <a:r>
              <a:rPr lang="zh-CN" altLang="en-US" dirty="0">
                <a:solidFill>
                  <a:srgbClr val="7030A0"/>
                </a:solidFill>
              </a:rPr>
              <a:t>记录得分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分数控制的方式是通过静态的单例模式实现静态的存储分数的初值，以及最高分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#</a:t>
            </a:r>
            <a:r>
              <a:rPr lang="zh-CN" altLang="en-US" dirty="0">
                <a:solidFill>
                  <a:srgbClr val="7030A0"/>
                </a:solidFill>
              </a:rPr>
              <a:t>代码展示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//</a:t>
            </a:r>
            <a:r>
              <a:rPr lang="zh-CN" altLang="en-US" dirty="0">
                <a:solidFill>
                  <a:srgbClr val="7030A0"/>
                </a:solidFill>
              </a:rPr>
              <a:t>加分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 err="1">
                <a:solidFill>
                  <a:srgbClr val="7030A0"/>
                </a:solidFill>
              </a:rPr>
              <a:t>GameSingleton.getInstance.score</a:t>
            </a:r>
            <a:r>
              <a:rPr lang="en-US" altLang="zh-CN" dirty="0">
                <a:solidFill>
                  <a:srgbClr val="7030A0"/>
                </a:solidFill>
              </a:rPr>
              <a:t> += 100;//</a:t>
            </a:r>
            <a:r>
              <a:rPr lang="zh-CN" altLang="en-US" dirty="0">
                <a:solidFill>
                  <a:srgbClr val="7030A0"/>
                </a:solidFill>
              </a:rPr>
              <a:t>击落一架敌机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//</a:t>
            </a:r>
            <a:r>
              <a:rPr lang="zh-CN" altLang="en-US" dirty="0">
                <a:solidFill>
                  <a:srgbClr val="7030A0"/>
                </a:solidFill>
              </a:rPr>
              <a:t>摧毁病毒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if (</a:t>
            </a:r>
            <a:r>
              <a:rPr lang="en-US" altLang="zh-CN" dirty="0" err="1">
                <a:solidFill>
                  <a:srgbClr val="7030A0"/>
                </a:solidFill>
              </a:rPr>
              <a:t>collision.gameObject.tag</a:t>
            </a:r>
            <a:r>
              <a:rPr lang="en-US" altLang="zh-CN" dirty="0">
                <a:solidFill>
                  <a:srgbClr val="7030A0"/>
                </a:solidFill>
              </a:rPr>
              <a:t> == "</a:t>
            </a:r>
            <a:r>
              <a:rPr lang="en-US" altLang="zh-CN" dirty="0" err="1">
                <a:solidFill>
                  <a:srgbClr val="7030A0"/>
                </a:solidFill>
              </a:rPr>
              <a:t>enemybullet</a:t>
            </a:r>
            <a:r>
              <a:rPr lang="en-US" altLang="zh-CN" dirty="0">
                <a:solidFill>
                  <a:srgbClr val="7030A0"/>
                </a:solidFill>
              </a:rPr>
              <a:t>")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</a:t>
            </a:r>
            <a:r>
              <a:rPr lang="en-US" altLang="zh-CN" dirty="0" err="1">
                <a:solidFill>
                  <a:srgbClr val="7030A0"/>
                </a:solidFill>
              </a:rPr>
              <a:t>GameSingleton.getInstance.score</a:t>
            </a:r>
            <a:r>
              <a:rPr lang="en-US" altLang="zh-CN" dirty="0">
                <a:solidFill>
                  <a:srgbClr val="7030A0"/>
                </a:solidFill>
              </a:rPr>
              <a:t> += 10;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Destroy(</a:t>
            </a:r>
            <a:r>
              <a:rPr lang="en-US" altLang="zh-CN" dirty="0" err="1">
                <a:solidFill>
                  <a:srgbClr val="7030A0"/>
                </a:solidFill>
              </a:rPr>
              <a:t>collision.gameObject</a:t>
            </a:r>
            <a:r>
              <a:rPr lang="en-US" altLang="zh-CN" dirty="0">
                <a:solidFill>
                  <a:srgbClr val="7030A0"/>
                </a:solidFill>
              </a:rPr>
              <a:t>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Destroy(</a:t>
            </a:r>
            <a:r>
              <a:rPr lang="en-US" altLang="zh-CN" dirty="0" err="1">
                <a:solidFill>
                  <a:srgbClr val="7030A0"/>
                </a:solidFill>
              </a:rPr>
              <a:t>gameObject</a:t>
            </a:r>
            <a:r>
              <a:rPr lang="en-US" altLang="zh-CN" dirty="0">
                <a:solidFill>
                  <a:srgbClr val="7030A0"/>
                </a:solidFill>
              </a:rPr>
              <a:t>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}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//</a:t>
            </a:r>
            <a:r>
              <a:rPr lang="zh-CN" altLang="en-US" dirty="0">
                <a:solidFill>
                  <a:srgbClr val="7030A0"/>
                </a:solidFill>
              </a:rPr>
              <a:t>分数展示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 err="1">
                <a:solidFill>
                  <a:srgbClr val="7030A0"/>
                </a:solidFill>
              </a:rPr>
              <a:t>scoreText.text</a:t>
            </a:r>
            <a:r>
              <a:rPr lang="en-US" altLang="zh-CN" dirty="0">
                <a:solidFill>
                  <a:srgbClr val="7030A0"/>
                </a:solidFill>
              </a:rPr>
              <a:t> = "</a:t>
            </a:r>
            <a:r>
              <a:rPr lang="zh-CN" altLang="en-US" dirty="0">
                <a:solidFill>
                  <a:srgbClr val="7030A0"/>
                </a:solidFill>
              </a:rPr>
              <a:t>得分</a:t>
            </a:r>
            <a:r>
              <a:rPr lang="en-US" altLang="zh-CN" dirty="0">
                <a:solidFill>
                  <a:srgbClr val="7030A0"/>
                </a:solidFill>
              </a:rPr>
              <a:t>:" + </a:t>
            </a:r>
            <a:r>
              <a:rPr lang="en-US" altLang="zh-CN" dirty="0" err="1">
                <a:solidFill>
                  <a:srgbClr val="7030A0"/>
                </a:solidFill>
              </a:rPr>
              <a:t>GameSingleton.getInstance.score</a:t>
            </a:r>
            <a:r>
              <a:rPr lang="en-US" altLang="zh-CN" dirty="0">
                <a:solidFill>
                  <a:srgbClr val="7030A0"/>
                </a:solidFill>
              </a:rPr>
              <a:t>;</a:t>
            </a:r>
            <a:endParaRPr lang="zh-CN" altLang="en-US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5D3321-B10C-59E8-AF31-37C723923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76" y="1489355"/>
            <a:ext cx="3616954" cy="48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55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E7568B-16B2-B370-B4B9-90EEF7809E6D}"/>
              </a:ext>
            </a:extLst>
          </p:cNvPr>
          <p:cNvSpPr txBox="1"/>
          <p:nvPr/>
        </p:nvSpPr>
        <p:spPr>
          <a:xfrm>
            <a:off x="677732" y="580913"/>
            <a:ext cx="1095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项目展示：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973DCB-20A4-7A30-980C-9C2B55C006AA}"/>
              </a:ext>
            </a:extLst>
          </p:cNvPr>
          <p:cNvSpPr txBox="1"/>
          <p:nvPr/>
        </p:nvSpPr>
        <p:spPr>
          <a:xfrm>
            <a:off x="4905487" y="1298438"/>
            <a:ext cx="62394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Game Over</a:t>
            </a:r>
            <a:r>
              <a:rPr lang="zh-CN" altLang="en-US" dirty="0">
                <a:solidFill>
                  <a:srgbClr val="7030A0"/>
                </a:solidFill>
              </a:rPr>
              <a:t>结束面板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  </a:t>
            </a:r>
            <a:r>
              <a:rPr lang="zh-CN" altLang="en-US" dirty="0">
                <a:solidFill>
                  <a:srgbClr val="7030A0"/>
                </a:solidFill>
              </a:rPr>
              <a:t>重新开始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在这个</a:t>
            </a:r>
            <a:r>
              <a:rPr lang="en-US" altLang="zh-CN" dirty="0">
                <a:solidFill>
                  <a:srgbClr val="7030A0"/>
                </a:solidFill>
              </a:rPr>
              <a:t>Button</a:t>
            </a:r>
            <a:r>
              <a:rPr lang="zh-CN" altLang="en-US" dirty="0">
                <a:solidFill>
                  <a:srgbClr val="7030A0"/>
                </a:solidFill>
              </a:rPr>
              <a:t>控件中，使用</a:t>
            </a:r>
            <a:r>
              <a:rPr lang="en-US" altLang="zh-CN" dirty="0">
                <a:solidFill>
                  <a:srgbClr val="7030A0"/>
                </a:solidFill>
              </a:rPr>
              <a:t>On Click</a:t>
            </a:r>
            <a:r>
              <a:rPr lang="zh-CN" altLang="en-US" dirty="0">
                <a:solidFill>
                  <a:srgbClr val="7030A0"/>
                </a:solidFill>
              </a:rPr>
              <a:t>（）点击事件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调用了画布的</a:t>
            </a:r>
            <a:r>
              <a:rPr lang="en-US" altLang="zh-CN" dirty="0">
                <a:solidFill>
                  <a:srgbClr val="7030A0"/>
                </a:solidFill>
              </a:rPr>
              <a:t>Canvas</a:t>
            </a:r>
            <a:r>
              <a:rPr lang="zh-CN" altLang="en-US" dirty="0">
                <a:solidFill>
                  <a:srgbClr val="7030A0"/>
                </a:solidFill>
              </a:rPr>
              <a:t>中的</a:t>
            </a:r>
            <a:r>
              <a:rPr lang="en-US" altLang="zh-CN" dirty="0" err="1">
                <a:solidFill>
                  <a:srgbClr val="7030A0"/>
                </a:solidFill>
              </a:rPr>
              <a:t>GameCtrl</a:t>
            </a:r>
            <a:r>
              <a:rPr lang="zh-CN" altLang="en-US" dirty="0">
                <a:solidFill>
                  <a:srgbClr val="7030A0"/>
                </a:solidFill>
              </a:rPr>
              <a:t>类中的</a:t>
            </a:r>
            <a:r>
              <a:rPr lang="en-US" altLang="zh-CN" dirty="0" err="1">
                <a:solidFill>
                  <a:srgbClr val="7030A0"/>
                </a:solidFill>
              </a:rPr>
              <a:t>reStart</a:t>
            </a:r>
            <a:r>
              <a:rPr lang="en-US" altLang="zh-CN" dirty="0">
                <a:solidFill>
                  <a:srgbClr val="7030A0"/>
                </a:solidFill>
              </a:rPr>
              <a:t>()</a:t>
            </a:r>
            <a:r>
              <a:rPr lang="zh-CN" altLang="en-US" dirty="0">
                <a:solidFill>
                  <a:srgbClr val="7030A0"/>
                </a:solidFill>
              </a:rPr>
              <a:t>方法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#</a:t>
            </a:r>
            <a:r>
              <a:rPr lang="zh-CN" altLang="en-US" dirty="0">
                <a:solidFill>
                  <a:srgbClr val="7030A0"/>
                </a:solidFill>
              </a:rPr>
              <a:t>代码展示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    //</a:t>
            </a:r>
            <a:r>
              <a:rPr lang="zh-CN" altLang="en-US" dirty="0">
                <a:solidFill>
                  <a:srgbClr val="7030A0"/>
                </a:solidFill>
              </a:rPr>
              <a:t>重新开始的</a:t>
            </a:r>
            <a:r>
              <a:rPr lang="en-US" altLang="zh-CN" dirty="0">
                <a:solidFill>
                  <a:srgbClr val="7030A0"/>
                </a:solidFill>
              </a:rPr>
              <a:t>: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public void </a:t>
            </a:r>
            <a:r>
              <a:rPr lang="en-US" altLang="zh-CN" dirty="0" err="1">
                <a:solidFill>
                  <a:srgbClr val="7030A0"/>
                </a:solidFill>
              </a:rPr>
              <a:t>reStart</a:t>
            </a:r>
            <a:r>
              <a:rPr lang="en-US" altLang="zh-CN" dirty="0">
                <a:solidFill>
                  <a:srgbClr val="7030A0"/>
                </a:solidFill>
              </a:rPr>
              <a:t>()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//</a:t>
            </a:r>
            <a:r>
              <a:rPr lang="zh-CN" altLang="en-US" dirty="0">
                <a:solidFill>
                  <a:srgbClr val="7030A0"/>
                </a:solidFill>
              </a:rPr>
              <a:t>分数归</a:t>
            </a:r>
            <a:r>
              <a:rPr lang="en-US" altLang="zh-CN" dirty="0">
                <a:solidFill>
                  <a:srgbClr val="7030A0"/>
                </a:solidFill>
              </a:rPr>
              <a:t>0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</a:t>
            </a:r>
            <a:r>
              <a:rPr lang="en-US" altLang="zh-CN" dirty="0" err="1">
                <a:solidFill>
                  <a:srgbClr val="7030A0"/>
                </a:solidFill>
              </a:rPr>
              <a:t>GameSingleton.getInstance.score</a:t>
            </a:r>
            <a:r>
              <a:rPr lang="en-US" altLang="zh-CN" dirty="0">
                <a:solidFill>
                  <a:srgbClr val="7030A0"/>
                </a:solidFill>
              </a:rPr>
              <a:t> = 0;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//</a:t>
            </a:r>
            <a:r>
              <a:rPr lang="zh-CN" altLang="en-US" dirty="0">
                <a:solidFill>
                  <a:srgbClr val="7030A0"/>
                </a:solidFill>
              </a:rPr>
              <a:t>将</a:t>
            </a:r>
            <a:r>
              <a:rPr lang="en-US" altLang="zh-CN" dirty="0">
                <a:solidFill>
                  <a:srgbClr val="7030A0"/>
                </a:solidFill>
              </a:rPr>
              <a:t>Time</a:t>
            </a:r>
            <a:r>
              <a:rPr lang="zh-CN" altLang="en-US" dirty="0">
                <a:solidFill>
                  <a:srgbClr val="7030A0"/>
                </a:solidFill>
              </a:rPr>
              <a:t>设置回</a:t>
            </a:r>
            <a:r>
              <a:rPr lang="en-US" altLang="zh-CN" dirty="0">
                <a:solidFill>
                  <a:srgbClr val="7030A0"/>
                </a:solidFill>
              </a:rPr>
              <a:t>1</a:t>
            </a:r>
            <a:r>
              <a:rPr lang="zh-CN" altLang="en-US" dirty="0">
                <a:solidFill>
                  <a:srgbClr val="7030A0"/>
                </a:solidFill>
              </a:rPr>
              <a:t>，不然会使</a:t>
            </a:r>
            <a:r>
              <a:rPr lang="en-US" altLang="zh-CN" dirty="0">
                <a:solidFill>
                  <a:srgbClr val="7030A0"/>
                </a:solidFill>
              </a:rPr>
              <a:t>Update</a:t>
            </a:r>
            <a:r>
              <a:rPr lang="zh-CN" altLang="en-US" dirty="0">
                <a:solidFill>
                  <a:srgbClr val="7030A0"/>
                </a:solidFill>
              </a:rPr>
              <a:t>方法失效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        </a:t>
            </a:r>
            <a:r>
              <a:rPr lang="en-US" altLang="zh-CN" dirty="0" err="1">
                <a:solidFill>
                  <a:srgbClr val="7030A0"/>
                </a:solidFill>
              </a:rPr>
              <a:t>Time.timeScale</a:t>
            </a:r>
            <a:r>
              <a:rPr lang="en-US" altLang="zh-CN" dirty="0">
                <a:solidFill>
                  <a:srgbClr val="7030A0"/>
                </a:solidFill>
              </a:rPr>
              <a:t> = 1</a:t>
            </a:r>
            <a:r>
              <a:rPr lang="zh-CN" altLang="en-US" dirty="0">
                <a:solidFill>
                  <a:srgbClr val="7030A0"/>
                </a:solidFill>
              </a:rPr>
              <a:t>；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        </a:t>
            </a:r>
            <a:r>
              <a:rPr lang="en-US" altLang="zh-CN" dirty="0" err="1">
                <a:solidFill>
                  <a:srgbClr val="7030A0"/>
                </a:solidFill>
              </a:rPr>
              <a:t>SceneManager.LoadSceneAsync</a:t>
            </a:r>
            <a:r>
              <a:rPr lang="en-US" altLang="zh-CN" dirty="0">
                <a:solidFill>
                  <a:srgbClr val="7030A0"/>
                </a:solidFill>
              </a:rPr>
              <a:t>("Main");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}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D0C11E5-32B8-B0A8-3398-2DBD8C31F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63" y="1496272"/>
            <a:ext cx="3638652" cy="48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71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D94EBAA-56B9-C505-8FE3-723B09101C07}"/>
              </a:ext>
            </a:extLst>
          </p:cNvPr>
          <p:cNvSpPr txBox="1"/>
          <p:nvPr/>
        </p:nvSpPr>
        <p:spPr>
          <a:xfrm>
            <a:off x="677732" y="580913"/>
            <a:ext cx="1095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项目展示：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E01F2A-A22F-73D9-B866-EF7765986500}"/>
              </a:ext>
            </a:extLst>
          </p:cNvPr>
          <p:cNvSpPr txBox="1"/>
          <p:nvPr/>
        </p:nvSpPr>
        <p:spPr>
          <a:xfrm>
            <a:off x="4805004" y="2011870"/>
            <a:ext cx="62394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Game Over</a:t>
            </a:r>
            <a:r>
              <a:rPr lang="zh-CN" altLang="en-US" dirty="0">
                <a:solidFill>
                  <a:srgbClr val="7030A0"/>
                </a:solidFill>
              </a:rPr>
              <a:t>结束面板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  </a:t>
            </a:r>
            <a:r>
              <a:rPr lang="zh-CN" altLang="en-US" dirty="0">
                <a:solidFill>
                  <a:srgbClr val="7030A0"/>
                </a:solidFill>
              </a:rPr>
              <a:t>退出游戏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  </a:t>
            </a:r>
            <a:r>
              <a:rPr lang="zh-CN" altLang="en-US" dirty="0">
                <a:solidFill>
                  <a:srgbClr val="7030A0"/>
                </a:solidFill>
              </a:rPr>
              <a:t>在这个</a:t>
            </a:r>
            <a:r>
              <a:rPr lang="en-US" altLang="zh-CN" dirty="0">
                <a:solidFill>
                  <a:srgbClr val="7030A0"/>
                </a:solidFill>
              </a:rPr>
              <a:t>Button</a:t>
            </a:r>
            <a:r>
              <a:rPr lang="zh-CN" altLang="en-US" dirty="0">
                <a:solidFill>
                  <a:srgbClr val="7030A0"/>
                </a:solidFill>
              </a:rPr>
              <a:t>控件中，使用</a:t>
            </a:r>
            <a:r>
              <a:rPr lang="en-US" altLang="zh-CN" dirty="0">
                <a:solidFill>
                  <a:srgbClr val="7030A0"/>
                </a:solidFill>
              </a:rPr>
              <a:t>On Click</a:t>
            </a:r>
            <a:r>
              <a:rPr lang="zh-CN" altLang="en-US" dirty="0">
                <a:solidFill>
                  <a:srgbClr val="7030A0"/>
                </a:solidFill>
              </a:rPr>
              <a:t>（）点击事件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调用了画布的</a:t>
            </a:r>
            <a:r>
              <a:rPr lang="en-US" altLang="zh-CN" dirty="0">
                <a:solidFill>
                  <a:srgbClr val="7030A0"/>
                </a:solidFill>
              </a:rPr>
              <a:t>Canvas</a:t>
            </a:r>
            <a:r>
              <a:rPr lang="zh-CN" altLang="en-US" dirty="0">
                <a:solidFill>
                  <a:srgbClr val="7030A0"/>
                </a:solidFill>
              </a:rPr>
              <a:t>中的</a:t>
            </a:r>
            <a:r>
              <a:rPr lang="en-US" altLang="zh-CN" dirty="0" err="1">
                <a:solidFill>
                  <a:srgbClr val="7030A0"/>
                </a:solidFill>
              </a:rPr>
              <a:t>GameCtrl</a:t>
            </a:r>
            <a:r>
              <a:rPr lang="zh-CN" altLang="en-US" dirty="0">
                <a:solidFill>
                  <a:srgbClr val="7030A0"/>
                </a:solidFill>
              </a:rPr>
              <a:t>类中的</a:t>
            </a:r>
            <a:r>
              <a:rPr lang="en-US" altLang="zh-CN" dirty="0">
                <a:solidFill>
                  <a:srgbClr val="7030A0"/>
                </a:solidFill>
              </a:rPr>
              <a:t>Quit()</a:t>
            </a:r>
            <a:r>
              <a:rPr lang="zh-CN" altLang="en-US" dirty="0">
                <a:solidFill>
                  <a:srgbClr val="7030A0"/>
                </a:solidFill>
              </a:rPr>
              <a:t>方法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 //</a:t>
            </a:r>
            <a:r>
              <a:rPr lang="zh-CN" altLang="en-US" dirty="0">
                <a:solidFill>
                  <a:srgbClr val="7030A0"/>
                </a:solidFill>
              </a:rPr>
              <a:t>退出</a:t>
            </a:r>
            <a:r>
              <a:rPr lang="en-US" altLang="zh-CN" dirty="0">
                <a:solidFill>
                  <a:srgbClr val="7030A0"/>
                </a:solidFill>
              </a:rPr>
              <a:t>: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public void Quit()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</a:t>
            </a:r>
            <a:r>
              <a:rPr lang="en-US" altLang="zh-CN" dirty="0" err="1">
                <a:solidFill>
                  <a:srgbClr val="7030A0"/>
                </a:solidFill>
              </a:rPr>
              <a:t>Application.Quit</a:t>
            </a:r>
            <a:r>
              <a:rPr lang="en-US" altLang="zh-CN" dirty="0">
                <a:solidFill>
                  <a:srgbClr val="7030A0"/>
                </a:solidFill>
              </a:rPr>
              <a:t>();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}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6EEE32-F336-6120-D220-5A26191AD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63" y="1496272"/>
            <a:ext cx="3638652" cy="48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2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DDB1CB9-6C6C-DD22-0F7F-97163CA38173}"/>
              </a:ext>
            </a:extLst>
          </p:cNvPr>
          <p:cNvSpPr txBox="1"/>
          <p:nvPr/>
        </p:nvSpPr>
        <p:spPr>
          <a:xfrm>
            <a:off x="677732" y="580913"/>
            <a:ext cx="1095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项目展示：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BEDBC4-E8CC-B1DE-F367-62E5EC9DEEF9}"/>
              </a:ext>
            </a:extLst>
          </p:cNvPr>
          <p:cNvSpPr txBox="1"/>
          <p:nvPr/>
        </p:nvSpPr>
        <p:spPr>
          <a:xfrm>
            <a:off x="4905487" y="1489356"/>
            <a:ext cx="623943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Game Over</a:t>
            </a:r>
            <a:r>
              <a:rPr lang="zh-CN" altLang="en-US" dirty="0">
                <a:solidFill>
                  <a:srgbClr val="7030A0"/>
                </a:solidFill>
              </a:rPr>
              <a:t>结束面板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返回主界面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在这个</a:t>
            </a:r>
            <a:r>
              <a:rPr lang="en-US" altLang="zh-CN" dirty="0">
                <a:solidFill>
                  <a:srgbClr val="7030A0"/>
                </a:solidFill>
              </a:rPr>
              <a:t>Button</a:t>
            </a:r>
            <a:r>
              <a:rPr lang="zh-CN" altLang="en-US" dirty="0">
                <a:solidFill>
                  <a:srgbClr val="7030A0"/>
                </a:solidFill>
              </a:rPr>
              <a:t>控件中，使用</a:t>
            </a:r>
            <a:r>
              <a:rPr lang="en-US" altLang="zh-CN" dirty="0">
                <a:solidFill>
                  <a:srgbClr val="7030A0"/>
                </a:solidFill>
              </a:rPr>
              <a:t>On Click</a:t>
            </a:r>
            <a:r>
              <a:rPr lang="zh-CN" altLang="en-US" dirty="0">
                <a:solidFill>
                  <a:srgbClr val="7030A0"/>
                </a:solidFill>
              </a:rPr>
              <a:t>（）点击事件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调用了画布的</a:t>
            </a:r>
            <a:r>
              <a:rPr lang="en-US" altLang="zh-CN" dirty="0">
                <a:solidFill>
                  <a:srgbClr val="7030A0"/>
                </a:solidFill>
              </a:rPr>
              <a:t>Canvas</a:t>
            </a:r>
            <a:r>
              <a:rPr lang="zh-CN" altLang="en-US" dirty="0">
                <a:solidFill>
                  <a:srgbClr val="7030A0"/>
                </a:solidFill>
              </a:rPr>
              <a:t>中的</a:t>
            </a:r>
            <a:r>
              <a:rPr lang="en-US" altLang="zh-CN" dirty="0" err="1">
                <a:solidFill>
                  <a:srgbClr val="7030A0"/>
                </a:solidFill>
              </a:rPr>
              <a:t>GameCtrl</a:t>
            </a:r>
            <a:r>
              <a:rPr lang="zh-CN" altLang="en-US" dirty="0">
                <a:solidFill>
                  <a:srgbClr val="7030A0"/>
                </a:solidFill>
              </a:rPr>
              <a:t>类中的</a:t>
            </a:r>
            <a:r>
              <a:rPr lang="en-US" altLang="zh-CN" dirty="0" err="1">
                <a:solidFill>
                  <a:srgbClr val="7030A0"/>
                </a:solidFill>
              </a:rPr>
              <a:t>BackreStart</a:t>
            </a:r>
            <a:r>
              <a:rPr lang="en-US" altLang="zh-CN" dirty="0">
                <a:solidFill>
                  <a:srgbClr val="7030A0"/>
                </a:solidFill>
              </a:rPr>
              <a:t>()</a:t>
            </a:r>
            <a:r>
              <a:rPr lang="zh-CN" altLang="en-US" dirty="0">
                <a:solidFill>
                  <a:srgbClr val="7030A0"/>
                </a:solidFill>
              </a:rPr>
              <a:t>方法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  </a:t>
            </a:r>
            <a:r>
              <a:rPr lang="zh-CN" altLang="en-US" dirty="0">
                <a:solidFill>
                  <a:srgbClr val="7030A0"/>
                </a:solidFill>
              </a:rPr>
              <a:t>返回主界面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///</a:t>
            </a:r>
            <a:r>
              <a:rPr lang="zh-CN" altLang="en-US" dirty="0">
                <a:solidFill>
                  <a:srgbClr val="7030A0"/>
                </a:solidFill>
              </a:rPr>
              <a:t>返回</a:t>
            </a:r>
            <a:r>
              <a:rPr lang="en-US" altLang="zh-CN" dirty="0">
                <a:solidFill>
                  <a:srgbClr val="7030A0"/>
                </a:solidFill>
              </a:rPr>
              <a:t>: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public void </a:t>
            </a:r>
            <a:r>
              <a:rPr lang="en-US" altLang="zh-CN" dirty="0" err="1">
                <a:solidFill>
                  <a:srgbClr val="7030A0"/>
                </a:solidFill>
              </a:rPr>
              <a:t>BackStart</a:t>
            </a:r>
            <a:r>
              <a:rPr lang="en-US" altLang="zh-CN" dirty="0">
                <a:solidFill>
                  <a:srgbClr val="7030A0"/>
                </a:solidFill>
              </a:rPr>
              <a:t>()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</a:t>
            </a:r>
            <a:r>
              <a:rPr lang="en-US" altLang="zh-CN" dirty="0" err="1">
                <a:solidFill>
                  <a:srgbClr val="7030A0"/>
                </a:solidFill>
              </a:rPr>
              <a:t>Time.timeScale</a:t>
            </a:r>
            <a:r>
              <a:rPr lang="en-US" altLang="zh-CN" dirty="0">
                <a:solidFill>
                  <a:srgbClr val="7030A0"/>
                </a:solidFill>
              </a:rPr>
              <a:t> = 1</a:t>
            </a:r>
            <a:r>
              <a:rPr lang="zh-CN" altLang="en-US" dirty="0">
                <a:solidFill>
                  <a:srgbClr val="7030A0"/>
                </a:solidFill>
              </a:rPr>
              <a:t>；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        </a:t>
            </a:r>
            <a:r>
              <a:rPr lang="en-US" altLang="zh-CN" dirty="0" err="1">
                <a:solidFill>
                  <a:srgbClr val="7030A0"/>
                </a:solidFill>
              </a:rPr>
              <a:t>SceneManager.LoadScene</a:t>
            </a:r>
            <a:r>
              <a:rPr lang="en-US" altLang="zh-CN" dirty="0">
                <a:solidFill>
                  <a:srgbClr val="7030A0"/>
                </a:solidFill>
              </a:rPr>
              <a:t>("Start");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}</a:t>
            </a:r>
          </a:p>
          <a:p>
            <a:endParaRPr lang="en-US" altLang="zh-CN" dirty="0">
              <a:solidFill>
                <a:srgbClr val="7030A0"/>
              </a:solidFill>
            </a:endParaRPr>
          </a:p>
          <a:p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42B197-A8D5-0540-44AA-34DF3C9B1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63" y="1496272"/>
            <a:ext cx="3638652" cy="48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9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0A3BD-AE8D-FAC5-866C-7D4C32CAE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6651" y="2137144"/>
            <a:ext cx="9144000" cy="1702428"/>
          </a:xfrm>
        </p:spPr>
        <p:txBody>
          <a:bodyPr>
            <a:normAutofit/>
          </a:bodyPr>
          <a:lstStyle/>
          <a:p>
            <a:r>
              <a:rPr lang="zh-CN" altLang="en-US" sz="9600" b="1" dirty="0">
                <a:solidFill>
                  <a:srgbClr val="A86ED4"/>
                </a:solidFill>
              </a:rPr>
              <a:t>感谢收看！</a:t>
            </a:r>
          </a:p>
        </p:txBody>
      </p:sp>
    </p:spTree>
    <p:extLst>
      <p:ext uri="{BB962C8B-B14F-4D97-AF65-F5344CB8AC3E}">
        <p14:creationId xmlns:p14="http://schemas.microsoft.com/office/powerpoint/2010/main" val="157777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EFF8C1D-B56C-E554-2562-932E0F134092}"/>
              </a:ext>
            </a:extLst>
          </p:cNvPr>
          <p:cNvSpPr txBox="1"/>
          <p:nvPr/>
        </p:nvSpPr>
        <p:spPr>
          <a:xfrm>
            <a:off x="677732" y="580913"/>
            <a:ext cx="1095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项目展示：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7C5496-7B19-9870-FAA2-52BF729C0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75" y="1489356"/>
            <a:ext cx="3599872" cy="48082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FA6A152-242A-04F2-1A79-5B6BE6CBF148}"/>
              </a:ext>
            </a:extLst>
          </p:cNvPr>
          <p:cNvSpPr txBox="1"/>
          <p:nvPr/>
        </p:nvSpPr>
        <p:spPr>
          <a:xfrm>
            <a:off x="6153374" y="3090734"/>
            <a:ext cx="52816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Start</a:t>
            </a:r>
            <a:r>
              <a:rPr lang="zh-CN" altLang="en-US" dirty="0">
                <a:solidFill>
                  <a:srgbClr val="7030A0"/>
                </a:solidFill>
              </a:rPr>
              <a:t>开始场景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三个</a:t>
            </a:r>
            <a:r>
              <a:rPr lang="en-US" altLang="zh-CN" dirty="0">
                <a:solidFill>
                  <a:srgbClr val="7030A0"/>
                </a:solidFill>
              </a:rPr>
              <a:t>Button</a:t>
            </a:r>
            <a:r>
              <a:rPr lang="zh-CN" altLang="en-US" dirty="0">
                <a:solidFill>
                  <a:srgbClr val="7030A0"/>
                </a:solidFill>
              </a:rPr>
              <a:t>控件 分别是 ：点击星球开始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		         	</a:t>
            </a:r>
            <a:r>
              <a:rPr lang="zh-CN" altLang="en-US" dirty="0">
                <a:solidFill>
                  <a:srgbClr val="7030A0"/>
                </a:solidFill>
              </a:rPr>
              <a:t>得分情况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			</a:t>
            </a:r>
            <a:r>
              <a:rPr lang="zh-CN" altLang="en-US" dirty="0">
                <a:solidFill>
                  <a:srgbClr val="7030A0"/>
                </a:solidFill>
              </a:rPr>
              <a:t>退出游戏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9112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EA0C178-12AE-CF78-1D5D-D76454099FF0}"/>
              </a:ext>
            </a:extLst>
          </p:cNvPr>
          <p:cNvSpPr txBox="1"/>
          <p:nvPr/>
        </p:nvSpPr>
        <p:spPr>
          <a:xfrm>
            <a:off x="677732" y="580913"/>
            <a:ext cx="1095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项目展示：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9938BA-E31A-59AB-491B-AC4B66780E7E}"/>
              </a:ext>
            </a:extLst>
          </p:cNvPr>
          <p:cNvSpPr txBox="1"/>
          <p:nvPr/>
        </p:nvSpPr>
        <p:spPr>
          <a:xfrm>
            <a:off x="4905487" y="1489356"/>
            <a:ext cx="62394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Start</a:t>
            </a:r>
            <a:r>
              <a:rPr lang="zh-CN" altLang="en-US" dirty="0">
                <a:solidFill>
                  <a:srgbClr val="7030A0"/>
                </a:solidFill>
              </a:rPr>
              <a:t>开始场景</a:t>
            </a:r>
            <a:r>
              <a:rPr lang="en-US" altLang="zh-CN" dirty="0">
                <a:solidFill>
                  <a:srgbClr val="7030A0"/>
                </a:solidFill>
              </a:rPr>
              <a:t>——</a:t>
            </a:r>
            <a:r>
              <a:rPr lang="zh-CN" altLang="en-US" dirty="0">
                <a:solidFill>
                  <a:srgbClr val="7030A0"/>
                </a:solidFill>
              </a:rPr>
              <a:t>得分情况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在这个</a:t>
            </a:r>
            <a:r>
              <a:rPr lang="en-US" altLang="zh-CN" dirty="0">
                <a:solidFill>
                  <a:srgbClr val="7030A0"/>
                </a:solidFill>
              </a:rPr>
              <a:t>Button</a:t>
            </a:r>
            <a:r>
              <a:rPr lang="zh-CN" altLang="en-US" dirty="0">
                <a:solidFill>
                  <a:srgbClr val="7030A0"/>
                </a:solidFill>
              </a:rPr>
              <a:t>控件中，使用</a:t>
            </a:r>
            <a:r>
              <a:rPr lang="en-US" altLang="zh-CN" dirty="0">
                <a:solidFill>
                  <a:srgbClr val="7030A0"/>
                </a:solidFill>
              </a:rPr>
              <a:t>On Click</a:t>
            </a:r>
            <a:r>
              <a:rPr lang="zh-CN" altLang="en-US" dirty="0">
                <a:solidFill>
                  <a:srgbClr val="7030A0"/>
                </a:solidFill>
              </a:rPr>
              <a:t>（）点击事件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调用了画布的</a:t>
            </a:r>
            <a:r>
              <a:rPr lang="en-US" altLang="zh-CN" dirty="0">
                <a:solidFill>
                  <a:srgbClr val="7030A0"/>
                </a:solidFill>
              </a:rPr>
              <a:t>BG</a:t>
            </a:r>
            <a:r>
              <a:rPr lang="zh-CN" altLang="en-US" dirty="0">
                <a:solidFill>
                  <a:srgbClr val="7030A0"/>
                </a:solidFill>
              </a:rPr>
              <a:t>中的</a:t>
            </a:r>
            <a:r>
              <a:rPr lang="en-US" altLang="zh-CN" dirty="0" err="1">
                <a:solidFill>
                  <a:srgbClr val="7030A0"/>
                </a:solidFill>
              </a:rPr>
              <a:t>StartUI</a:t>
            </a:r>
            <a:r>
              <a:rPr lang="zh-CN" altLang="en-US" dirty="0">
                <a:solidFill>
                  <a:srgbClr val="7030A0"/>
                </a:solidFill>
              </a:rPr>
              <a:t>类中的</a:t>
            </a:r>
            <a:r>
              <a:rPr lang="en-US" altLang="zh-CN" dirty="0" err="1">
                <a:solidFill>
                  <a:srgbClr val="7030A0"/>
                </a:solidFill>
              </a:rPr>
              <a:t>RankBackStart</a:t>
            </a:r>
            <a:r>
              <a:rPr lang="en-US" altLang="zh-CN" dirty="0">
                <a:solidFill>
                  <a:srgbClr val="7030A0"/>
                </a:solidFill>
              </a:rPr>
              <a:t>()</a:t>
            </a:r>
            <a:r>
              <a:rPr lang="zh-CN" altLang="en-US" dirty="0">
                <a:solidFill>
                  <a:srgbClr val="7030A0"/>
                </a:solidFill>
              </a:rPr>
              <a:t>方法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#</a:t>
            </a:r>
            <a:r>
              <a:rPr lang="zh-CN" altLang="en-US" dirty="0">
                <a:solidFill>
                  <a:srgbClr val="7030A0"/>
                </a:solidFill>
              </a:rPr>
              <a:t>代码展示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public void </a:t>
            </a:r>
            <a:r>
              <a:rPr lang="en-US" altLang="zh-CN" dirty="0" err="1">
                <a:solidFill>
                  <a:srgbClr val="7030A0"/>
                </a:solidFill>
              </a:rPr>
              <a:t>RankBackStart</a:t>
            </a:r>
            <a:r>
              <a:rPr lang="en-US" altLang="zh-CN" dirty="0">
                <a:solidFill>
                  <a:srgbClr val="7030A0"/>
                </a:solidFill>
              </a:rPr>
              <a:t>()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if (!</a:t>
            </a:r>
            <a:r>
              <a:rPr lang="en-US" altLang="zh-CN" dirty="0" err="1">
                <a:solidFill>
                  <a:srgbClr val="7030A0"/>
                </a:solidFill>
              </a:rPr>
              <a:t>startPanel.activeSelf</a:t>
            </a:r>
            <a:r>
              <a:rPr lang="en-US" altLang="zh-CN" dirty="0">
                <a:solidFill>
                  <a:srgbClr val="7030A0"/>
                </a:solidFill>
              </a:rPr>
              <a:t>)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</a:t>
            </a:r>
            <a:r>
              <a:rPr lang="en-US" altLang="zh-CN" dirty="0" err="1">
                <a:solidFill>
                  <a:srgbClr val="7030A0"/>
                </a:solidFill>
              </a:rPr>
              <a:t>startPanel.SetActive</a:t>
            </a:r>
            <a:r>
              <a:rPr lang="en-US" altLang="zh-CN" dirty="0">
                <a:solidFill>
                  <a:srgbClr val="7030A0"/>
                </a:solidFill>
              </a:rPr>
              <a:t>(true);//</a:t>
            </a:r>
            <a:r>
              <a:rPr lang="zh-CN" altLang="en-US" dirty="0">
                <a:solidFill>
                  <a:srgbClr val="7030A0"/>
                </a:solidFill>
              </a:rPr>
              <a:t>激活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        </a:t>
            </a:r>
            <a:r>
              <a:rPr lang="en-US" altLang="zh-CN" dirty="0">
                <a:solidFill>
                  <a:srgbClr val="7030A0"/>
                </a:solidFill>
              </a:rPr>
              <a:t>}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if (</a:t>
            </a:r>
            <a:r>
              <a:rPr lang="en-US" altLang="zh-CN" dirty="0" err="1">
                <a:solidFill>
                  <a:srgbClr val="7030A0"/>
                </a:solidFill>
              </a:rPr>
              <a:t>rankPanel.activeSelf</a:t>
            </a:r>
            <a:r>
              <a:rPr lang="en-US" altLang="zh-CN" dirty="0">
                <a:solidFill>
                  <a:srgbClr val="7030A0"/>
                </a:solidFill>
              </a:rPr>
              <a:t>)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    </a:t>
            </a:r>
            <a:r>
              <a:rPr lang="en-US" altLang="zh-CN" dirty="0" err="1">
                <a:solidFill>
                  <a:srgbClr val="7030A0"/>
                </a:solidFill>
              </a:rPr>
              <a:t>rankPanel.SetActive</a:t>
            </a:r>
            <a:r>
              <a:rPr lang="en-US" altLang="zh-CN" dirty="0">
                <a:solidFill>
                  <a:srgbClr val="7030A0"/>
                </a:solidFill>
              </a:rPr>
              <a:t>(false);//</a:t>
            </a:r>
            <a:r>
              <a:rPr lang="zh-CN" altLang="en-US" dirty="0">
                <a:solidFill>
                  <a:srgbClr val="7030A0"/>
                </a:solidFill>
              </a:rPr>
              <a:t>未激活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        </a:t>
            </a:r>
            <a:r>
              <a:rPr lang="en-US" altLang="zh-CN" dirty="0">
                <a:solidFill>
                  <a:srgbClr val="7030A0"/>
                </a:solidFill>
              </a:rPr>
              <a:t>}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}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激活页面后，将单例类中的得分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140F32-3D3A-4E71-8E1C-AE85B29CA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63" y="1510496"/>
            <a:ext cx="4430124" cy="441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95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CE7BF03-71EF-87BB-B16E-F1B1F2DE48DE}"/>
              </a:ext>
            </a:extLst>
          </p:cNvPr>
          <p:cNvSpPr txBox="1"/>
          <p:nvPr/>
        </p:nvSpPr>
        <p:spPr>
          <a:xfrm>
            <a:off x="677732" y="580913"/>
            <a:ext cx="1095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项目展示：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790C1D-C3D4-8C2C-02E8-B3260261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75" y="1489356"/>
            <a:ext cx="3599872" cy="4808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9805A91-2D06-85D8-6028-6F18C8BDEC61}"/>
              </a:ext>
            </a:extLst>
          </p:cNvPr>
          <p:cNvSpPr txBox="1"/>
          <p:nvPr/>
        </p:nvSpPr>
        <p:spPr>
          <a:xfrm>
            <a:off x="4905487" y="1489356"/>
            <a:ext cx="62394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Start</a:t>
            </a:r>
            <a:r>
              <a:rPr lang="zh-CN" altLang="en-US" dirty="0">
                <a:solidFill>
                  <a:srgbClr val="7030A0"/>
                </a:solidFill>
              </a:rPr>
              <a:t>开始场景</a:t>
            </a:r>
            <a:r>
              <a:rPr lang="en-US" altLang="zh-CN" dirty="0">
                <a:solidFill>
                  <a:srgbClr val="7030A0"/>
                </a:solidFill>
              </a:rPr>
              <a:t>——</a:t>
            </a:r>
            <a:r>
              <a:rPr lang="zh-CN" altLang="en-US" dirty="0">
                <a:solidFill>
                  <a:srgbClr val="7030A0"/>
                </a:solidFill>
              </a:rPr>
              <a:t>退出游戏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7030A0"/>
                </a:solidFill>
              </a:rPr>
              <a:t>在这个</a:t>
            </a:r>
            <a:r>
              <a:rPr lang="en-US" altLang="zh-CN" dirty="0">
                <a:solidFill>
                  <a:srgbClr val="7030A0"/>
                </a:solidFill>
              </a:rPr>
              <a:t>Button</a:t>
            </a:r>
            <a:r>
              <a:rPr lang="zh-CN" altLang="en-US" dirty="0">
                <a:solidFill>
                  <a:srgbClr val="7030A0"/>
                </a:solidFill>
              </a:rPr>
              <a:t>控件中，使用</a:t>
            </a:r>
            <a:r>
              <a:rPr lang="en-US" altLang="zh-CN" dirty="0">
                <a:solidFill>
                  <a:srgbClr val="7030A0"/>
                </a:solidFill>
              </a:rPr>
              <a:t>On Click</a:t>
            </a:r>
            <a:r>
              <a:rPr lang="zh-CN" altLang="en-US" dirty="0">
                <a:solidFill>
                  <a:srgbClr val="7030A0"/>
                </a:solidFill>
              </a:rPr>
              <a:t>（）点击事件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调用了画布的</a:t>
            </a:r>
            <a:r>
              <a:rPr lang="en-US" altLang="zh-CN" dirty="0">
                <a:solidFill>
                  <a:srgbClr val="7030A0"/>
                </a:solidFill>
              </a:rPr>
              <a:t>BG</a:t>
            </a:r>
            <a:r>
              <a:rPr lang="zh-CN" altLang="en-US" dirty="0">
                <a:solidFill>
                  <a:srgbClr val="7030A0"/>
                </a:solidFill>
              </a:rPr>
              <a:t>中的</a:t>
            </a:r>
            <a:r>
              <a:rPr lang="en-US" altLang="zh-CN" dirty="0" err="1">
                <a:solidFill>
                  <a:srgbClr val="7030A0"/>
                </a:solidFill>
              </a:rPr>
              <a:t>StartUI</a:t>
            </a:r>
            <a:r>
              <a:rPr lang="zh-CN" altLang="en-US" dirty="0">
                <a:solidFill>
                  <a:srgbClr val="7030A0"/>
                </a:solidFill>
              </a:rPr>
              <a:t>类中的</a:t>
            </a:r>
            <a:r>
              <a:rPr lang="en-US" altLang="zh-CN" dirty="0" err="1">
                <a:solidFill>
                  <a:srgbClr val="7030A0"/>
                </a:solidFill>
              </a:rPr>
              <a:t>QuitGame</a:t>
            </a:r>
            <a:r>
              <a:rPr lang="en-US" altLang="zh-CN" dirty="0">
                <a:solidFill>
                  <a:srgbClr val="7030A0"/>
                </a:solidFill>
              </a:rPr>
              <a:t>()</a:t>
            </a:r>
            <a:r>
              <a:rPr lang="zh-CN" altLang="en-US" dirty="0">
                <a:solidFill>
                  <a:srgbClr val="7030A0"/>
                </a:solidFill>
              </a:rPr>
              <a:t>方法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#</a:t>
            </a:r>
            <a:r>
              <a:rPr lang="zh-CN" altLang="en-US" dirty="0">
                <a:solidFill>
                  <a:srgbClr val="7030A0"/>
                </a:solidFill>
              </a:rPr>
              <a:t>代码展示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//</a:t>
            </a:r>
            <a:r>
              <a:rPr lang="zh-CN" altLang="en-US" dirty="0">
                <a:solidFill>
                  <a:srgbClr val="7030A0"/>
                </a:solidFill>
              </a:rPr>
              <a:t>退出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    </a:t>
            </a:r>
            <a:r>
              <a:rPr lang="en-US" altLang="zh-CN" dirty="0">
                <a:solidFill>
                  <a:srgbClr val="7030A0"/>
                </a:solidFill>
              </a:rPr>
              <a:t>public void </a:t>
            </a:r>
            <a:r>
              <a:rPr lang="en-US" altLang="zh-CN" dirty="0" err="1">
                <a:solidFill>
                  <a:srgbClr val="7030A0"/>
                </a:solidFill>
              </a:rPr>
              <a:t>QuitGame</a:t>
            </a:r>
            <a:r>
              <a:rPr lang="en-US" altLang="zh-CN" dirty="0">
                <a:solidFill>
                  <a:srgbClr val="7030A0"/>
                </a:solidFill>
              </a:rPr>
              <a:t>()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</a:t>
            </a:r>
            <a:r>
              <a:rPr lang="en-US" altLang="zh-CN" dirty="0" err="1">
                <a:solidFill>
                  <a:srgbClr val="7030A0"/>
                </a:solidFill>
              </a:rPr>
              <a:t>Application.Quit</a:t>
            </a:r>
            <a:r>
              <a:rPr lang="en-US" altLang="zh-CN" dirty="0">
                <a:solidFill>
                  <a:srgbClr val="7030A0"/>
                </a:solidFill>
              </a:rPr>
              <a:t>();//Application:</a:t>
            </a:r>
            <a:r>
              <a:rPr lang="zh-CN" altLang="en-US" dirty="0">
                <a:solidFill>
                  <a:srgbClr val="7030A0"/>
                </a:solidFill>
              </a:rPr>
              <a:t>应用程序，退出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    </a:t>
            </a:r>
            <a:r>
              <a:rPr lang="en-US" altLang="zh-CN" dirty="0">
                <a:solidFill>
                  <a:srgbClr val="7030A0"/>
                </a:solidFill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7936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EABA01-652B-E75B-4C0B-55FBCF874B0D}"/>
              </a:ext>
            </a:extLst>
          </p:cNvPr>
          <p:cNvSpPr txBox="1"/>
          <p:nvPr/>
        </p:nvSpPr>
        <p:spPr>
          <a:xfrm>
            <a:off x="677732" y="580913"/>
            <a:ext cx="1095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项目展示：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E0A90E-1534-F4BE-4FC2-E99FA7621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75" y="1489356"/>
            <a:ext cx="3599872" cy="4808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F9361E-3B36-8944-F394-C69579BB7001}"/>
              </a:ext>
            </a:extLst>
          </p:cNvPr>
          <p:cNvSpPr txBox="1"/>
          <p:nvPr/>
        </p:nvSpPr>
        <p:spPr>
          <a:xfrm>
            <a:off x="4905487" y="1489356"/>
            <a:ext cx="62394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Start</a:t>
            </a:r>
            <a:r>
              <a:rPr lang="zh-CN" altLang="en-US" dirty="0">
                <a:solidFill>
                  <a:srgbClr val="7030A0"/>
                </a:solidFill>
              </a:rPr>
              <a:t>开始场景</a:t>
            </a:r>
            <a:r>
              <a:rPr lang="en-US" altLang="zh-CN" dirty="0">
                <a:solidFill>
                  <a:srgbClr val="7030A0"/>
                </a:solidFill>
              </a:rPr>
              <a:t>——</a:t>
            </a:r>
            <a:r>
              <a:rPr lang="zh-CN" altLang="en-US" dirty="0">
                <a:solidFill>
                  <a:srgbClr val="7030A0"/>
                </a:solidFill>
              </a:rPr>
              <a:t>点击星球开始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在这个</a:t>
            </a:r>
            <a:r>
              <a:rPr lang="en-US" altLang="zh-CN" dirty="0">
                <a:solidFill>
                  <a:srgbClr val="7030A0"/>
                </a:solidFill>
              </a:rPr>
              <a:t>Button</a:t>
            </a:r>
            <a:r>
              <a:rPr lang="zh-CN" altLang="en-US" dirty="0">
                <a:solidFill>
                  <a:srgbClr val="7030A0"/>
                </a:solidFill>
              </a:rPr>
              <a:t>控件中，使用</a:t>
            </a:r>
            <a:r>
              <a:rPr lang="en-US" altLang="zh-CN" dirty="0">
                <a:solidFill>
                  <a:srgbClr val="7030A0"/>
                </a:solidFill>
              </a:rPr>
              <a:t>On Click</a:t>
            </a:r>
            <a:r>
              <a:rPr lang="zh-CN" altLang="en-US" dirty="0">
                <a:solidFill>
                  <a:srgbClr val="7030A0"/>
                </a:solidFill>
              </a:rPr>
              <a:t>（）点击事件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调用了画布的</a:t>
            </a:r>
            <a:r>
              <a:rPr lang="en-US" altLang="zh-CN" dirty="0">
                <a:solidFill>
                  <a:srgbClr val="7030A0"/>
                </a:solidFill>
              </a:rPr>
              <a:t>BG</a:t>
            </a:r>
            <a:r>
              <a:rPr lang="zh-CN" altLang="en-US" dirty="0">
                <a:solidFill>
                  <a:srgbClr val="7030A0"/>
                </a:solidFill>
              </a:rPr>
              <a:t>中的</a:t>
            </a:r>
            <a:r>
              <a:rPr lang="en-US" altLang="zh-CN" dirty="0" err="1">
                <a:solidFill>
                  <a:srgbClr val="7030A0"/>
                </a:solidFill>
              </a:rPr>
              <a:t>StartUI</a:t>
            </a:r>
            <a:r>
              <a:rPr lang="zh-CN" altLang="en-US" dirty="0">
                <a:solidFill>
                  <a:srgbClr val="7030A0"/>
                </a:solidFill>
              </a:rPr>
              <a:t>类中的</a:t>
            </a:r>
            <a:r>
              <a:rPr lang="en-US" altLang="zh-CN" dirty="0" err="1">
                <a:solidFill>
                  <a:srgbClr val="7030A0"/>
                </a:solidFill>
              </a:rPr>
              <a:t>StartGame</a:t>
            </a:r>
            <a:r>
              <a:rPr lang="en-US" altLang="zh-CN" dirty="0">
                <a:solidFill>
                  <a:srgbClr val="7030A0"/>
                </a:solidFill>
              </a:rPr>
              <a:t>()</a:t>
            </a:r>
            <a:r>
              <a:rPr lang="zh-CN" altLang="en-US" dirty="0">
                <a:solidFill>
                  <a:srgbClr val="7030A0"/>
                </a:solidFill>
              </a:rPr>
              <a:t>方法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#</a:t>
            </a:r>
            <a:r>
              <a:rPr lang="zh-CN" altLang="en-US" dirty="0">
                <a:solidFill>
                  <a:srgbClr val="7030A0"/>
                </a:solidFill>
              </a:rPr>
              <a:t>代码展示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//</a:t>
            </a:r>
            <a:r>
              <a:rPr lang="zh-CN" altLang="en-US" dirty="0">
                <a:solidFill>
                  <a:srgbClr val="7030A0"/>
                </a:solidFill>
              </a:rPr>
              <a:t>开始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    </a:t>
            </a:r>
            <a:r>
              <a:rPr lang="en-US" altLang="zh-CN" dirty="0">
                <a:solidFill>
                  <a:srgbClr val="7030A0"/>
                </a:solidFill>
              </a:rPr>
              <a:t>public void </a:t>
            </a:r>
            <a:r>
              <a:rPr lang="en-US" altLang="zh-CN" dirty="0" err="1">
                <a:solidFill>
                  <a:srgbClr val="7030A0"/>
                </a:solidFill>
              </a:rPr>
              <a:t>StartGame</a:t>
            </a:r>
            <a:r>
              <a:rPr lang="en-US" altLang="zh-CN" dirty="0">
                <a:solidFill>
                  <a:srgbClr val="7030A0"/>
                </a:solidFill>
              </a:rPr>
              <a:t>()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{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//</a:t>
            </a:r>
            <a:r>
              <a:rPr lang="zh-CN" altLang="en-US" dirty="0">
                <a:solidFill>
                  <a:srgbClr val="7030A0"/>
                </a:solidFill>
              </a:rPr>
              <a:t>分数归零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        </a:t>
            </a:r>
            <a:r>
              <a:rPr lang="en-US" altLang="zh-CN" dirty="0" err="1">
                <a:solidFill>
                  <a:srgbClr val="7030A0"/>
                </a:solidFill>
              </a:rPr>
              <a:t>GameSingleton.getInstance.score</a:t>
            </a:r>
            <a:r>
              <a:rPr lang="en-US" altLang="zh-CN" dirty="0">
                <a:solidFill>
                  <a:srgbClr val="7030A0"/>
                </a:solidFill>
              </a:rPr>
              <a:t> = 0;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    //</a:t>
            </a:r>
            <a:r>
              <a:rPr lang="zh-CN" altLang="en-US" dirty="0">
                <a:solidFill>
                  <a:srgbClr val="7030A0"/>
                </a:solidFill>
              </a:rPr>
              <a:t>加载场景</a:t>
            </a:r>
            <a:r>
              <a:rPr lang="en-US" altLang="zh-CN" dirty="0">
                <a:solidFill>
                  <a:srgbClr val="7030A0"/>
                </a:solidFill>
              </a:rPr>
              <a:t>,</a:t>
            </a:r>
            <a:r>
              <a:rPr lang="zh-CN" altLang="en-US" dirty="0">
                <a:solidFill>
                  <a:srgbClr val="7030A0"/>
                </a:solidFill>
              </a:rPr>
              <a:t>参数可以是场景名字，也可以是场景下标，但是前提是必须打包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        </a:t>
            </a:r>
            <a:r>
              <a:rPr lang="en-US" altLang="zh-CN" dirty="0" err="1">
                <a:solidFill>
                  <a:srgbClr val="7030A0"/>
                </a:solidFill>
              </a:rPr>
              <a:t>SceneManager.LoadScene</a:t>
            </a:r>
            <a:r>
              <a:rPr lang="en-US" altLang="zh-CN" dirty="0">
                <a:solidFill>
                  <a:srgbClr val="7030A0"/>
                </a:solidFill>
              </a:rPr>
              <a:t>("Load");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40361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C275AB-AD07-E264-D411-64688486F3BC}"/>
              </a:ext>
            </a:extLst>
          </p:cNvPr>
          <p:cNvSpPr txBox="1"/>
          <p:nvPr/>
        </p:nvSpPr>
        <p:spPr>
          <a:xfrm>
            <a:off x="677732" y="740401"/>
            <a:ext cx="1095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项目展示：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4050F1-6FDF-AA4B-F3F1-12CD579CBF21}"/>
              </a:ext>
            </a:extLst>
          </p:cNvPr>
          <p:cNvSpPr txBox="1"/>
          <p:nvPr/>
        </p:nvSpPr>
        <p:spPr>
          <a:xfrm>
            <a:off x="4808628" y="149654"/>
            <a:ext cx="623943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加载页面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当点击了“点击星球开始”这个控件后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会跳转到游戏加载进度条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玩家需要耐心等待进度条加满，留给系统缓冲时间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#</a:t>
            </a:r>
            <a:r>
              <a:rPr lang="zh-CN" altLang="en-US" dirty="0">
                <a:solidFill>
                  <a:srgbClr val="7030A0"/>
                </a:solidFill>
              </a:rPr>
              <a:t>进度展示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public void Update()</a:t>
            </a:r>
            <a:br>
              <a:rPr lang="en-US" altLang="zh-CN" dirty="0">
                <a:solidFill>
                  <a:srgbClr val="7030A0"/>
                </a:solidFill>
              </a:rPr>
            </a:br>
            <a:r>
              <a:rPr lang="en-US" altLang="zh-CN" dirty="0">
                <a:solidFill>
                  <a:srgbClr val="7030A0"/>
                </a:solidFill>
              </a:rPr>
              <a:t>    {</a:t>
            </a:r>
            <a:br>
              <a:rPr lang="en-US" altLang="zh-CN" dirty="0">
                <a:solidFill>
                  <a:srgbClr val="7030A0"/>
                </a:solidFill>
              </a:rPr>
            </a:br>
            <a:r>
              <a:rPr lang="en-US" altLang="zh-CN" dirty="0">
                <a:solidFill>
                  <a:srgbClr val="7030A0"/>
                </a:solidFill>
              </a:rPr>
              <a:t>        timer += </a:t>
            </a:r>
            <a:r>
              <a:rPr lang="en-US" altLang="zh-CN" dirty="0" err="1">
                <a:solidFill>
                  <a:srgbClr val="7030A0"/>
                </a:solidFill>
              </a:rPr>
              <a:t>Time.deltaTime</a:t>
            </a:r>
            <a:r>
              <a:rPr lang="en-US" altLang="zh-CN" dirty="0">
                <a:solidFill>
                  <a:srgbClr val="7030A0"/>
                </a:solidFill>
              </a:rPr>
              <a:t>;</a:t>
            </a:r>
            <a:br>
              <a:rPr lang="en-US" altLang="zh-CN" dirty="0">
                <a:solidFill>
                  <a:srgbClr val="7030A0"/>
                </a:solidFill>
              </a:rPr>
            </a:br>
            <a:r>
              <a:rPr lang="en-US" altLang="zh-CN" dirty="0">
                <a:solidFill>
                  <a:srgbClr val="7030A0"/>
                </a:solidFill>
              </a:rPr>
              <a:t>        if (timer &gt;= 0.1f)</a:t>
            </a:r>
            <a:br>
              <a:rPr lang="en-US" altLang="zh-CN" dirty="0">
                <a:solidFill>
                  <a:srgbClr val="7030A0"/>
                </a:solidFill>
              </a:rPr>
            </a:br>
            <a:r>
              <a:rPr lang="en-US" altLang="zh-CN" dirty="0">
                <a:solidFill>
                  <a:srgbClr val="7030A0"/>
                </a:solidFill>
              </a:rPr>
              <a:t>        {</a:t>
            </a:r>
            <a:br>
              <a:rPr lang="en-US" altLang="zh-CN" dirty="0">
                <a:solidFill>
                  <a:srgbClr val="7030A0"/>
                </a:solidFill>
              </a:rPr>
            </a:br>
            <a:r>
              <a:rPr lang="en-US" altLang="zh-CN" dirty="0">
                <a:solidFill>
                  <a:srgbClr val="7030A0"/>
                </a:solidFill>
              </a:rPr>
              <a:t>            timer = 0;</a:t>
            </a:r>
            <a:br>
              <a:rPr lang="en-US" altLang="zh-CN" dirty="0">
                <a:solidFill>
                  <a:srgbClr val="7030A0"/>
                </a:solidFill>
              </a:rPr>
            </a:br>
            <a:r>
              <a:rPr lang="en-US" altLang="zh-CN" dirty="0">
                <a:solidFill>
                  <a:srgbClr val="7030A0"/>
                </a:solidFill>
              </a:rPr>
              <a:t>            num += 1;</a:t>
            </a:r>
            <a:br>
              <a:rPr lang="en-US" altLang="zh-CN" dirty="0">
                <a:solidFill>
                  <a:srgbClr val="7030A0"/>
                </a:solidFill>
              </a:rPr>
            </a:br>
            <a:r>
              <a:rPr lang="en-US" altLang="zh-CN" dirty="0">
                <a:solidFill>
                  <a:srgbClr val="7030A0"/>
                </a:solidFill>
              </a:rPr>
              <a:t>            if (num &gt;= 100)</a:t>
            </a:r>
            <a:br>
              <a:rPr lang="en-US" altLang="zh-CN" dirty="0">
                <a:solidFill>
                  <a:srgbClr val="7030A0"/>
                </a:solidFill>
              </a:rPr>
            </a:br>
            <a:r>
              <a:rPr lang="en-US" altLang="zh-CN" dirty="0">
                <a:solidFill>
                  <a:srgbClr val="7030A0"/>
                </a:solidFill>
              </a:rPr>
              <a:t>            {</a:t>
            </a:r>
            <a:br>
              <a:rPr lang="en-US" altLang="zh-CN" dirty="0">
                <a:solidFill>
                  <a:srgbClr val="7030A0"/>
                </a:solidFill>
              </a:rPr>
            </a:br>
            <a:r>
              <a:rPr lang="en-US" altLang="zh-CN" dirty="0">
                <a:solidFill>
                  <a:srgbClr val="7030A0"/>
                </a:solidFill>
              </a:rPr>
              <a:t>                num = 100;</a:t>
            </a:r>
            <a:br>
              <a:rPr lang="en-US" altLang="zh-CN" dirty="0">
                <a:solidFill>
                  <a:srgbClr val="7030A0"/>
                </a:solidFill>
              </a:rPr>
            </a:br>
            <a:r>
              <a:rPr lang="en-US" altLang="zh-CN" dirty="0">
                <a:solidFill>
                  <a:srgbClr val="7030A0"/>
                </a:solidFill>
              </a:rPr>
              <a:t>            }</a:t>
            </a:r>
            <a:br>
              <a:rPr lang="en-US" altLang="zh-CN" dirty="0">
                <a:solidFill>
                  <a:srgbClr val="7030A0"/>
                </a:solidFill>
              </a:rPr>
            </a:br>
            <a:r>
              <a:rPr lang="en-US" altLang="zh-CN" dirty="0">
                <a:solidFill>
                  <a:srgbClr val="7030A0"/>
                </a:solidFill>
              </a:rPr>
              <a:t>            </a:t>
            </a:r>
            <a:r>
              <a:rPr lang="en-US" altLang="zh-CN" dirty="0" err="1">
                <a:solidFill>
                  <a:srgbClr val="7030A0"/>
                </a:solidFill>
              </a:rPr>
              <a:t>text.text</a:t>
            </a:r>
            <a:r>
              <a:rPr lang="en-US" altLang="zh-CN" dirty="0">
                <a:solidFill>
                  <a:srgbClr val="7030A0"/>
                </a:solidFill>
              </a:rPr>
              <a:t> = "</a:t>
            </a:r>
            <a:r>
              <a:rPr lang="zh-CN" altLang="en-US" dirty="0">
                <a:solidFill>
                  <a:srgbClr val="7030A0"/>
                </a:solidFill>
              </a:rPr>
              <a:t>加载</a:t>
            </a:r>
            <a:r>
              <a:rPr lang="en-US" altLang="zh-CN" dirty="0">
                <a:solidFill>
                  <a:srgbClr val="7030A0"/>
                </a:solidFill>
              </a:rPr>
              <a:t>" + num + "%";</a:t>
            </a:r>
            <a:br>
              <a:rPr lang="en-US" altLang="zh-CN" dirty="0">
                <a:solidFill>
                  <a:srgbClr val="7030A0"/>
                </a:solidFill>
              </a:rPr>
            </a:br>
            <a:r>
              <a:rPr lang="en-US" altLang="zh-CN" dirty="0">
                <a:solidFill>
                  <a:srgbClr val="7030A0"/>
                </a:solidFill>
              </a:rPr>
              <a:t>            </a:t>
            </a:r>
            <a:r>
              <a:rPr lang="en-US" altLang="zh-CN" dirty="0" err="1">
                <a:solidFill>
                  <a:srgbClr val="7030A0"/>
                </a:solidFill>
              </a:rPr>
              <a:t>loadingBar.value</a:t>
            </a:r>
            <a:r>
              <a:rPr lang="en-US" altLang="zh-CN" dirty="0">
                <a:solidFill>
                  <a:srgbClr val="7030A0"/>
                </a:solidFill>
              </a:rPr>
              <a:t> += (float)0.01;</a:t>
            </a:r>
            <a:br>
              <a:rPr lang="en-US" altLang="zh-CN" dirty="0">
                <a:solidFill>
                  <a:srgbClr val="7030A0"/>
                </a:solidFill>
              </a:rPr>
            </a:br>
            <a:r>
              <a:rPr lang="en-US" altLang="zh-CN" dirty="0">
                <a:solidFill>
                  <a:srgbClr val="7030A0"/>
                </a:solidFill>
              </a:rPr>
              <a:t>            if (</a:t>
            </a:r>
            <a:r>
              <a:rPr lang="en-US" altLang="zh-CN" dirty="0" err="1">
                <a:solidFill>
                  <a:srgbClr val="7030A0"/>
                </a:solidFill>
              </a:rPr>
              <a:t>loadingBar.value</a:t>
            </a:r>
            <a:r>
              <a:rPr lang="en-US" altLang="zh-CN" dirty="0">
                <a:solidFill>
                  <a:srgbClr val="7030A0"/>
                </a:solidFill>
              </a:rPr>
              <a:t> == 1)</a:t>
            </a:r>
            <a:br>
              <a:rPr lang="en-US" altLang="zh-CN" dirty="0">
                <a:solidFill>
                  <a:srgbClr val="7030A0"/>
                </a:solidFill>
              </a:rPr>
            </a:br>
            <a:r>
              <a:rPr lang="en-US" altLang="zh-CN" dirty="0">
                <a:solidFill>
                  <a:srgbClr val="7030A0"/>
                </a:solidFill>
              </a:rPr>
              <a:t>            {</a:t>
            </a:r>
            <a:br>
              <a:rPr lang="en-US" altLang="zh-CN" dirty="0">
                <a:solidFill>
                  <a:srgbClr val="7030A0"/>
                </a:solidFill>
              </a:rPr>
            </a:br>
            <a:r>
              <a:rPr lang="en-US" altLang="zh-CN" dirty="0">
                <a:solidFill>
                  <a:srgbClr val="7030A0"/>
                </a:solidFill>
              </a:rPr>
              <a:t>                </a:t>
            </a:r>
            <a:r>
              <a:rPr lang="en-US" altLang="zh-CN" dirty="0" err="1">
                <a:solidFill>
                  <a:srgbClr val="7030A0"/>
                </a:solidFill>
              </a:rPr>
              <a:t>SceneManager.LoadScene</a:t>
            </a:r>
            <a:r>
              <a:rPr lang="en-US" altLang="zh-CN" dirty="0">
                <a:solidFill>
                  <a:srgbClr val="7030A0"/>
                </a:solidFill>
              </a:rPr>
              <a:t>("Main");</a:t>
            </a:r>
            <a:br>
              <a:rPr lang="en-US" altLang="zh-CN" dirty="0">
                <a:solidFill>
                  <a:srgbClr val="7030A0"/>
                </a:solidFill>
              </a:rPr>
            </a:br>
            <a:r>
              <a:rPr lang="en-US" altLang="zh-CN" dirty="0">
                <a:solidFill>
                  <a:srgbClr val="7030A0"/>
                </a:solidFill>
              </a:rPr>
              <a:t>            }}}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93F64F-027C-798B-AD81-71A8A5758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25" y="1489356"/>
            <a:ext cx="3483331" cy="478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51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6A3B9E6-B257-2DA3-AF36-112B3666ECAE}"/>
              </a:ext>
            </a:extLst>
          </p:cNvPr>
          <p:cNvSpPr txBox="1"/>
          <p:nvPr/>
        </p:nvSpPr>
        <p:spPr>
          <a:xfrm>
            <a:off x="677732" y="580913"/>
            <a:ext cx="1095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项目展示：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BEF159-F7A8-2909-417D-BE3F57F4A7D3}"/>
              </a:ext>
            </a:extLst>
          </p:cNvPr>
          <p:cNvSpPr txBox="1"/>
          <p:nvPr/>
        </p:nvSpPr>
        <p:spPr>
          <a:xfrm>
            <a:off x="4905487" y="1489356"/>
            <a:ext cx="62394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开始游戏后进入</a:t>
            </a:r>
            <a:r>
              <a:rPr lang="en-US" altLang="zh-CN" dirty="0">
                <a:solidFill>
                  <a:srgbClr val="7030A0"/>
                </a:solidFill>
              </a:rPr>
              <a:t>Main</a:t>
            </a:r>
            <a:r>
              <a:rPr lang="zh-CN" altLang="en-US" dirty="0">
                <a:solidFill>
                  <a:srgbClr val="7030A0"/>
                </a:solidFill>
              </a:rPr>
              <a:t>主场景</a:t>
            </a:r>
          </a:p>
          <a:p>
            <a:endParaRPr lang="zh-CN" altLang="en-US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可操作的功能分别为：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	主机的移动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	主机的攻击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	主机受攻击后的血量管理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	主机的死亡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	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	敌机的随机出现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	敌机的自动攻击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	敌机的移动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	敌机受攻击后的血量管理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	敌机的死亡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	病毒和子弹相互碰撞的消失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	</a:t>
            </a:r>
          </a:p>
          <a:p>
            <a:r>
              <a:rPr lang="zh-CN" altLang="en-US" dirty="0">
                <a:solidFill>
                  <a:srgbClr val="7030A0"/>
                </a:solidFill>
              </a:rPr>
              <a:t>	以及记录得分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D05CDB8-A285-AD8C-F9DC-AEEEB7DDA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78" y="1489356"/>
            <a:ext cx="3616955" cy="48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89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3A674DF-E362-3404-5535-2119B5627373}"/>
              </a:ext>
            </a:extLst>
          </p:cNvPr>
          <p:cNvSpPr txBox="1"/>
          <p:nvPr/>
        </p:nvSpPr>
        <p:spPr>
          <a:xfrm>
            <a:off x="677732" y="580913"/>
            <a:ext cx="1095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项目展示：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B45941-1F30-9CF5-EDC7-AC84EB53E080}"/>
              </a:ext>
            </a:extLst>
          </p:cNvPr>
          <p:cNvSpPr txBox="1"/>
          <p:nvPr/>
        </p:nvSpPr>
        <p:spPr>
          <a:xfrm>
            <a:off x="4969282" y="1997839"/>
            <a:ext cx="6239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Main</a:t>
            </a:r>
            <a:r>
              <a:rPr lang="zh-CN" altLang="en-US" dirty="0">
                <a:solidFill>
                  <a:srgbClr val="7030A0"/>
                </a:solidFill>
              </a:rPr>
              <a:t>主场景</a:t>
            </a:r>
            <a:r>
              <a:rPr lang="en-US" altLang="zh-CN" dirty="0">
                <a:solidFill>
                  <a:srgbClr val="7030A0"/>
                </a:solidFill>
              </a:rPr>
              <a:t>——</a:t>
            </a:r>
            <a:r>
              <a:rPr lang="zh-CN" altLang="en-US" dirty="0">
                <a:solidFill>
                  <a:srgbClr val="7030A0"/>
                </a:solidFill>
              </a:rPr>
              <a:t>主机的移动</a:t>
            </a:r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#</a:t>
            </a:r>
            <a:r>
              <a:rPr lang="zh-CN" altLang="en-US" dirty="0">
                <a:solidFill>
                  <a:srgbClr val="7030A0"/>
                </a:solidFill>
              </a:rPr>
              <a:t>代码展示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//</a:t>
            </a:r>
            <a:r>
              <a:rPr lang="zh-CN" altLang="en-US" dirty="0">
                <a:solidFill>
                  <a:srgbClr val="7030A0"/>
                </a:solidFill>
              </a:rPr>
              <a:t>获取键盘</a:t>
            </a:r>
            <a:r>
              <a:rPr lang="en-US" altLang="zh-CN" dirty="0">
                <a:solidFill>
                  <a:srgbClr val="7030A0"/>
                </a:solidFill>
              </a:rPr>
              <a:t>WASD</a:t>
            </a:r>
            <a:r>
              <a:rPr lang="zh-CN" altLang="en-US" dirty="0">
                <a:solidFill>
                  <a:srgbClr val="7030A0"/>
                </a:solidFill>
              </a:rPr>
              <a:t>，并进行坐标控制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float </a:t>
            </a:r>
            <a:r>
              <a:rPr lang="en-US" altLang="zh-CN" dirty="0" err="1">
                <a:solidFill>
                  <a:srgbClr val="7030A0"/>
                </a:solidFill>
              </a:rPr>
              <a:t>hor</a:t>
            </a:r>
            <a:r>
              <a:rPr lang="en-US" altLang="zh-CN" dirty="0">
                <a:solidFill>
                  <a:srgbClr val="7030A0"/>
                </a:solidFill>
              </a:rPr>
              <a:t> = </a:t>
            </a:r>
            <a:r>
              <a:rPr lang="en-US" altLang="zh-CN" dirty="0" err="1">
                <a:solidFill>
                  <a:srgbClr val="7030A0"/>
                </a:solidFill>
              </a:rPr>
              <a:t>Input.GetAxis</a:t>
            </a:r>
            <a:r>
              <a:rPr lang="en-US" altLang="zh-CN" dirty="0">
                <a:solidFill>
                  <a:srgbClr val="7030A0"/>
                </a:solidFill>
              </a:rPr>
              <a:t>("Horizontal");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float </a:t>
            </a:r>
            <a:r>
              <a:rPr lang="en-US" altLang="zh-CN" dirty="0" err="1">
                <a:solidFill>
                  <a:srgbClr val="7030A0"/>
                </a:solidFill>
              </a:rPr>
              <a:t>ver</a:t>
            </a:r>
            <a:r>
              <a:rPr lang="en-US" altLang="zh-CN" dirty="0">
                <a:solidFill>
                  <a:srgbClr val="7030A0"/>
                </a:solidFill>
              </a:rPr>
              <a:t> = </a:t>
            </a:r>
            <a:r>
              <a:rPr lang="en-US" altLang="zh-CN" dirty="0" err="1">
                <a:solidFill>
                  <a:srgbClr val="7030A0"/>
                </a:solidFill>
              </a:rPr>
              <a:t>Input.GetAxis</a:t>
            </a:r>
            <a:r>
              <a:rPr lang="en-US" altLang="zh-CN" dirty="0">
                <a:solidFill>
                  <a:srgbClr val="7030A0"/>
                </a:solidFill>
              </a:rPr>
              <a:t>("Vertical");</a:t>
            </a:r>
          </a:p>
          <a:p>
            <a:r>
              <a:rPr lang="en-US" altLang="zh-CN" dirty="0" err="1">
                <a:solidFill>
                  <a:srgbClr val="7030A0"/>
                </a:solidFill>
              </a:rPr>
              <a:t>point.x</a:t>
            </a:r>
            <a:r>
              <a:rPr lang="en-US" altLang="zh-CN" dirty="0">
                <a:solidFill>
                  <a:srgbClr val="7030A0"/>
                </a:solidFill>
              </a:rPr>
              <a:t> += </a:t>
            </a:r>
            <a:r>
              <a:rPr lang="en-US" altLang="zh-CN" dirty="0" err="1">
                <a:solidFill>
                  <a:srgbClr val="7030A0"/>
                </a:solidFill>
              </a:rPr>
              <a:t>hor</a:t>
            </a:r>
            <a:r>
              <a:rPr lang="en-US" altLang="zh-CN" dirty="0">
                <a:solidFill>
                  <a:srgbClr val="7030A0"/>
                </a:solidFill>
              </a:rPr>
              <a:t> * speed * </a:t>
            </a:r>
            <a:r>
              <a:rPr lang="en-US" altLang="zh-CN" dirty="0" err="1">
                <a:solidFill>
                  <a:srgbClr val="7030A0"/>
                </a:solidFill>
              </a:rPr>
              <a:t>Time.deltaTime</a:t>
            </a:r>
            <a:r>
              <a:rPr lang="en-US" altLang="zh-CN" dirty="0">
                <a:solidFill>
                  <a:srgbClr val="7030A0"/>
                </a:solidFill>
              </a:rPr>
              <a:t>;</a:t>
            </a:r>
          </a:p>
          <a:p>
            <a:r>
              <a:rPr lang="en-US" altLang="zh-CN" dirty="0" err="1">
                <a:solidFill>
                  <a:srgbClr val="7030A0"/>
                </a:solidFill>
              </a:rPr>
              <a:t>point.y</a:t>
            </a:r>
            <a:r>
              <a:rPr lang="en-US" altLang="zh-CN" dirty="0">
                <a:solidFill>
                  <a:srgbClr val="7030A0"/>
                </a:solidFill>
              </a:rPr>
              <a:t> += </a:t>
            </a:r>
            <a:r>
              <a:rPr lang="en-US" altLang="zh-CN" dirty="0" err="1">
                <a:solidFill>
                  <a:srgbClr val="7030A0"/>
                </a:solidFill>
              </a:rPr>
              <a:t>ver</a:t>
            </a:r>
            <a:r>
              <a:rPr lang="en-US" altLang="zh-CN" dirty="0">
                <a:solidFill>
                  <a:srgbClr val="7030A0"/>
                </a:solidFill>
              </a:rPr>
              <a:t> * speed * </a:t>
            </a:r>
            <a:r>
              <a:rPr lang="en-US" altLang="zh-CN" dirty="0" err="1">
                <a:solidFill>
                  <a:srgbClr val="7030A0"/>
                </a:solidFill>
              </a:rPr>
              <a:t>Time.deltaTime</a:t>
            </a:r>
            <a:r>
              <a:rPr lang="en-US" altLang="zh-CN" dirty="0">
                <a:solidFill>
                  <a:srgbClr val="7030A0"/>
                </a:solidFill>
              </a:rPr>
              <a:t>;</a:t>
            </a:r>
          </a:p>
          <a:p>
            <a:endParaRPr lang="en-US" altLang="zh-CN" dirty="0">
              <a:solidFill>
                <a:srgbClr val="7030A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AE923C-5342-FDE3-13AF-913161546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78" y="1468868"/>
            <a:ext cx="3659732" cy="48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63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2133</Words>
  <Application>Microsoft Office PowerPoint</Application>
  <PresentationFormat>宽屏</PresentationFormat>
  <Paragraphs>352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-apple-system</vt:lpstr>
      <vt:lpstr>PingFang SC</vt:lpstr>
      <vt:lpstr>等线</vt:lpstr>
      <vt:lpstr>等线 Light</vt:lpstr>
      <vt:lpstr>宋体</vt:lpstr>
      <vt:lpstr>Arial</vt:lpstr>
      <vt:lpstr>Office 主题​​</vt:lpstr>
      <vt:lpstr>飞机大战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感谢收看！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飞机大战</dc:title>
  <dc:creator>xin wang</dc:creator>
  <cp:lastModifiedBy>建鹏 娄</cp:lastModifiedBy>
  <cp:revision>30</cp:revision>
  <dcterms:created xsi:type="dcterms:W3CDTF">2022-06-10T05:18:37Z</dcterms:created>
  <dcterms:modified xsi:type="dcterms:W3CDTF">2022-06-14T12:06:18Z</dcterms:modified>
</cp:coreProperties>
</file>